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6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8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9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88" r:id="rId3"/>
  </p:sldMasterIdLst>
  <p:notesMasterIdLst>
    <p:notesMasterId r:id="rId65"/>
  </p:notesMasterIdLst>
  <p:sldIdLst>
    <p:sldId id="266" r:id="rId4"/>
    <p:sldId id="313" r:id="rId5"/>
    <p:sldId id="316" r:id="rId6"/>
    <p:sldId id="407" r:id="rId7"/>
    <p:sldId id="408" r:id="rId8"/>
    <p:sldId id="410" r:id="rId9"/>
    <p:sldId id="437" r:id="rId10"/>
    <p:sldId id="267" r:id="rId11"/>
    <p:sldId id="438" r:id="rId12"/>
    <p:sldId id="318" r:id="rId13"/>
    <p:sldId id="439" r:id="rId14"/>
    <p:sldId id="411" r:id="rId15"/>
    <p:sldId id="440" r:id="rId16"/>
    <p:sldId id="412" r:id="rId17"/>
    <p:sldId id="319" r:id="rId18"/>
    <p:sldId id="441" r:id="rId19"/>
    <p:sldId id="413" r:id="rId20"/>
    <p:sldId id="414" r:id="rId21"/>
    <p:sldId id="442" r:id="rId22"/>
    <p:sldId id="418" r:id="rId23"/>
    <p:sldId id="417" r:id="rId24"/>
    <p:sldId id="443" r:id="rId25"/>
    <p:sldId id="419" r:id="rId26"/>
    <p:sldId id="420" r:id="rId27"/>
    <p:sldId id="397" r:id="rId28"/>
    <p:sldId id="421" r:id="rId29"/>
    <p:sldId id="392" r:id="rId30"/>
    <p:sldId id="444" r:id="rId31"/>
    <p:sldId id="445" r:id="rId32"/>
    <p:sldId id="446" r:id="rId33"/>
    <p:sldId id="447" r:id="rId34"/>
    <p:sldId id="448" r:id="rId35"/>
    <p:sldId id="342" r:id="rId36"/>
    <p:sldId id="449" r:id="rId37"/>
    <p:sldId id="328" r:id="rId38"/>
    <p:sldId id="422" r:id="rId39"/>
    <p:sldId id="450" r:id="rId40"/>
    <p:sldId id="357" r:id="rId41"/>
    <p:sldId id="389" r:id="rId42"/>
    <p:sldId id="400" r:id="rId43"/>
    <p:sldId id="374" r:id="rId44"/>
    <p:sldId id="345" r:id="rId45"/>
    <p:sldId id="361" r:id="rId46"/>
    <p:sldId id="451" r:id="rId47"/>
    <p:sldId id="362" r:id="rId48"/>
    <p:sldId id="452" r:id="rId49"/>
    <p:sldId id="424" r:id="rId50"/>
    <p:sldId id="454" r:id="rId51"/>
    <p:sldId id="425" r:id="rId52"/>
    <p:sldId id="426" r:id="rId53"/>
    <p:sldId id="364" r:id="rId54"/>
    <p:sldId id="428" r:id="rId55"/>
    <p:sldId id="427" r:id="rId56"/>
    <p:sldId id="429" r:id="rId57"/>
    <p:sldId id="430" r:id="rId58"/>
    <p:sldId id="431" r:id="rId59"/>
    <p:sldId id="432" r:id="rId60"/>
    <p:sldId id="434" r:id="rId61"/>
    <p:sldId id="433" r:id="rId62"/>
    <p:sldId id="435" r:id="rId63"/>
    <p:sldId id="436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jekt_02" id="{119F0EE2-B461-42C5-ACD3-08D91C28CD7F}">
          <p14:sldIdLst>
            <p14:sldId id="266"/>
            <p14:sldId id="313"/>
            <p14:sldId id="316"/>
            <p14:sldId id="407"/>
            <p14:sldId id="408"/>
            <p14:sldId id="410"/>
            <p14:sldId id="437"/>
            <p14:sldId id="267"/>
            <p14:sldId id="438"/>
            <p14:sldId id="318"/>
            <p14:sldId id="439"/>
            <p14:sldId id="411"/>
            <p14:sldId id="440"/>
            <p14:sldId id="412"/>
            <p14:sldId id="319"/>
            <p14:sldId id="441"/>
            <p14:sldId id="413"/>
            <p14:sldId id="414"/>
            <p14:sldId id="442"/>
            <p14:sldId id="418"/>
            <p14:sldId id="417"/>
            <p14:sldId id="443"/>
            <p14:sldId id="419"/>
            <p14:sldId id="420"/>
            <p14:sldId id="397"/>
            <p14:sldId id="421"/>
            <p14:sldId id="392"/>
            <p14:sldId id="444"/>
            <p14:sldId id="445"/>
            <p14:sldId id="446"/>
            <p14:sldId id="447"/>
            <p14:sldId id="448"/>
            <p14:sldId id="342"/>
            <p14:sldId id="449"/>
            <p14:sldId id="328"/>
            <p14:sldId id="422"/>
            <p14:sldId id="450"/>
            <p14:sldId id="357"/>
            <p14:sldId id="389"/>
            <p14:sldId id="400"/>
            <p14:sldId id="374"/>
            <p14:sldId id="345"/>
            <p14:sldId id="361"/>
            <p14:sldId id="451"/>
            <p14:sldId id="362"/>
            <p14:sldId id="452"/>
            <p14:sldId id="424"/>
            <p14:sldId id="454"/>
            <p14:sldId id="425"/>
            <p14:sldId id="426"/>
            <p14:sldId id="364"/>
            <p14:sldId id="428"/>
            <p14:sldId id="427"/>
            <p14:sldId id="429"/>
            <p14:sldId id="430"/>
            <p14:sldId id="431"/>
            <p14:sldId id="432"/>
            <p14:sldId id="434"/>
            <p14:sldId id="433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5A7"/>
    <a:srgbClr val="5195A4"/>
    <a:srgbClr val="40C3D6"/>
    <a:srgbClr val="9E1F63"/>
    <a:srgbClr val="315C6D"/>
    <a:srgbClr val="8DC645"/>
    <a:srgbClr val="0E3543"/>
    <a:srgbClr val="00B1C7"/>
    <a:srgbClr val="FFC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>
        <p:scale>
          <a:sx n="60" d="100"/>
          <a:sy n="60" d="100"/>
        </p:scale>
        <p:origin x="-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 formatCode="0.0">
                  <c:v>46</c:v>
                </c:pt>
                <c:pt idx="1">
                  <c:v>14.9</c:v>
                </c:pt>
                <c:pt idx="2">
                  <c:v>14.6</c:v>
                </c:pt>
                <c:pt idx="3">
                  <c:v>13.4</c:v>
                </c:pt>
                <c:pt idx="4">
                  <c:v>7.9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8-4254-9260-5174D97AC9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505375"/>
        <c:axId val="400502879"/>
      </c:barChart>
      <c:catAx>
        <c:axId val="40050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0502879"/>
        <c:crosses val="autoZero"/>
        <c:auto val="1"/>
        <c:lblAlgn val="ctr"/>
        <c:lblOffset val="100"/>
        <c:noMultiLvlLbl val="0"/>
      </c:catAx>
      <c:valAx>
        <c:axId val="4005028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050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3.1240977965606299E-2"/>
          <c:w val="0.96457326892109496"/>
          <c:h val="0.7013058370983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Tanulok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40.404040404040401</c:v>
                </c:pt>
                <c:pt idx="1">
                  <c:v>59.375</c:v>
                </c:pt>
                <c:pt idx="2">
                  <c:v>46.875</c:v>
                </c:pt>
                <c:pt idx="3">
                  <c:v>62.068965517241381</c:v>
                </c:pt>
                <c:pt idx="4">
                  <c:v>17.647058823529413</c:v>
                </c:pt>
                <c:pt idx="5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5-4794-9E66-6881AE5CFD4E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Dolgozok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Munka1!$C$2:$C$7</c:f>
              <c:numCache>
                <c:formatCode>0.0</c:formatCode>
                <c:ptCount val="6"/>
                <c:pt idx="0">
                  <c:v>55.555555555555557</c:v>
                </c:pt>
                <c:pt idx="1">
                  <c:v>53.125</c:v>
                </c:pt>
                <c:pt idx="2">
                  <c:v>62.5</c:v>
                </c:pt>
                <c:pt idx="3">
                  <c:v>62.068965517241381</c:v>
                </c:pt>
                <c:pt idx="4">
                  <c:v>58.82352941176471</c:v>
                </c:pt>
                <c:pt idx="5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5-4794-9E66-6881AE5CFD4E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Álláskereső vagyok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Munka1!$D$2:$D$7</c:f>
              <c:numCache>
                <c:formatCode>0.0</c:formatCode>
                <c:ptCount val="6"/>
                <c:pt idx="0">
                  <c:v>4.0404040404040407</c:v>
                </c:pt>
                <c:pt idx="1">
                  <c:v>6.25</c:v>
                </c:pt>
                <c:pt idx="3">
                  <c:v>6.8965517241379306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5-4794-9E66-6881AE5CFD4E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Otthon vagyok gyerekkel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Munka1!$E$2:$E$7</c:f>
              <c:numCache>
                <c:formatCode>0.0</c:formatCode>
                <c:ptCount val="6"/>
                <c:pt idx="0">
                  <c:v>10.1010101010101</c:v>
                </c:pt>
                <c:pt idx="1">
                  <c:v>3.125</c:v>
                </c:pt>
                <c:pt idx="2">
                  <c:v>3.125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25-4794-9E66-6881AE5CFD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7362623"/>
        <c:axId val="487360543"/>
      </c:barChart>
      <c:catAx>
        <c:axId val="48736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7360543"/>
        <c:crosses val="autoZero"/>
        <c:auto val="1"/>
        <c:lblAlgn val="ctr"/>
        <c:lblOffset val="100"/>
        <c:noMultiLvlLbl val="0"/>
      </c:catAx>
      <c:valAx>
        <c:axId val="4873605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87362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0928652034438"/>
          <c:y val="0.86519819907055284"/>
          <c:w val="0.67438130016356657"/>
          <c:h val="5.81194004684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3.7167511072433011E-2"/>
          <c:w val="0.96457326892109496"/>
          <c:h val="0.67167332817369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Hétköznap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Munka1!$B$2:$B$7</c:f>
              <c:numCache>
                <c:formatCode>###0.0</c:formatCode>
                <c:ptCount val="6"/>
                <c:pt idx="0">
                  <c:v>5.6421052631578963</c:v>
                </c:pt>
                <c:pt idx="1">
                  <c:v>6.34375</c:v>
                </c:pt>
                <c:pt idx="2">
                  <c:v>8.2903225806451619</c:v>
                </c:pt>
                <c:pt idx="3">
                  <c:v>4.8620689655172411</c:v>
                </c:pt>
                <c:pt idx="4">
                  <c:v>6.6249999999999991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4F7-A941-5A7AC0644887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Hétvége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  <c:pt idx="5">
                  <c:v>Egyéb település</c:v>
                </c:pt>
              </c:strCache>
            </c:strRef>
          </c:cat>
          <c:val>
            <c:numRef>
              <c:f>Munka1!$C$2:$C$7</c:f>
              <c:numCache>
                <c:formatCode>###0.0</c:formatCode>
                <c:ptCount val="6"/>
                <c:pt idx="0">
                  <c:v>15.297872340425526</c:v>
                </c:pt>
                <c:pt idx="1">
                  <c:v>13.500000000000002</c:v>
                </c:pt>
                <c:pt idx="2">
                  <c:v>15.812500000000004</c:v>
                </c:pt>
                <c:pt idx="3">
                  <c:v>14.310344827586205</c:v>
                </c:pt>
                <c:pt idx="4">
                  <c:v>18.1875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1-44F7-A941-5A7AC06448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4735"/>
        <c:axId val="176735567"/>
      </c:barChart>
      <c:catAx>
        <c:axId val="17673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567"/>
        <c:crosses val="autoZero"/>
        <c:auto val="1"/>
        <c:lblAlgn val="ctr"/>
        <c:lblOffset val="100"/>
        <c:noMultiLvlLbl val="0"/>
      </c:catAx>
      <c:valAx>
        <c:axId val="1767355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7673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Saját településen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76.470588235294116</c:v>
                </c:pt>
                <c:pt idx="1">
                  <c:v>82.758620689655174</c:v>
                </c:pt>
                <c:pt idx="2">
                  <c:v>84.375</c:v>
                </c:pt>
                <c:pt idx="3">
                  <c:v>81.25</c:v>
                </c:pt>
                <c:pt idx="4">
                  <c:v>87.878787878787875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5-41B6-8616-8B47A4088D8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Más településen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23.52941176470588</c:v>
                </c:pt>
                <c:pt idx="1">
                  <c:v>17.241379310344829</c:v>
                </c:pt>
                <c:pt idx="2">
                  <c:v>15.625</c:v>
                </c:pt>
                <c:pt idx="3">
                  <c:v>18.725000000000001</c:v>
                </c:pt>
                <c:pt idx="4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5-41B6-8616-8B47A4088D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7034015"/>
        <c:axId val="407032767"/>
      </c:barChart>
      <c:catAx>
        <c:axId val="407034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7032767"/>
        <c:crosses val="autoZero"/>
        <c:auto val="1"/>
        <c:lblAlgn val="ctr"/>
        <c:lblOffset val="100"/>
        <c:noMultiLvlLbl val="0"/>
      </c:catAx>
      <c:valAx>
        <c:axId val="40703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703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Moziban</c:v>
                </c:pt>
                <c:pt idx="1">
                  <c:v>Klubban, művelődési házban</c:v>
                </c:pt>
                <c:pt idx="2">
                  <c:v>Valamilyen kulturális intézményben (mozi, színház stb.)</c:v>
                </c:pt>
                <c:pt idx="3">
                  <c:v>Bevásárlóközpontban</c:v>
                </c:pt>
                <c:pt idx="4">
                  <c:v>Egyéb helyen</c:v>
                </c:pt>
                <c:pt idx="5">
                  <c:v>Utcán</c:v>
                </c:pt>
                <c:pt idx="6">
                  <c:v>Kocsmában</c:v>
                </c:pt>
                <c:pt idx="7">
                  <c:v>Sportpályán</c:v>
                </c:pt>
                <c:pt idx="8">
                  <c:v>Rokonoknál</c:v>
                </c:pt>
                <c:pt idx="9">
                  <c:v>Kint, a szabadban, természetben</c:v>
                </c:pt>
                <c:pt idx="10">
                  <c:v>Barátoknál</c:v>
                </c:pt>
                <c:pt idx="11">
                  <c:v>Otthon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1.3888888888888888</c:v>
                </c:pt>
                <c:pt idx="1">
                  <c:v>2.3148148148148149</c:v>
                </c:pt>
                <c:pt idx="2">
                  <c:v>2.3148148148148149</c:v>
                </c:pt>
                <c:pt idx="3" formatCode="General">
                  <c:v>4.2</c:v>
                </c:pt>
                <c:pt idx="4">
                  <c:v>4.6296296296296298</c:v>
                </c:pt>
                <c:pt idx="5" formatCode="General">
                  <c:v>5.6</c:v>
                </c:pt>
                <c:pt idx="6">
                  <c:v>9.2592592592592595</c:v>
                </c:pt>
                <c:pt idx="7">
                  <c:v>12.037037037037036</c:v>
                </c:pt>
                <c:pt idx="8" formatCode="General">
                  <c:v>14.8</c:v>
                </c:pt>
                <c:pt idx="9">
                  <c:v>25.462962962962965</c:v>
                </c:pt>
                <c:pt idx="10" formatCode="General">
                  <c:v>38.9</c:v>
                </c:pt>
                <c:pt idx="11" formatCode="General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1C8-BE79-94DD6C6F17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2326175"/>
        <c:axId val="482324095"/>
      </c:barChart>
      <c:catAx>
        <c:axId val="482326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324095"/>
        <c:crosses val="autoZero"/>
        <c:auto val="1"/>
        <c:lblAlgn val="ctr"/>
        <c:lblOffset val="100"/>
        <c:noMultiLvlLbl val="0"/>
      </c:catAx>
      <c:valAx>
        <c:axId val="48232409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823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Moziban</c:v>
                </c:pt>
                <c:pt idx="1">
                  <c:v>Klubban, művelődési házban</c:v>
                </c:pt>
                <c:pt idx="2">
                  <c:v>Bevásárlóközpontban</c:v>
                </c:pt>
                <c:pt idx="3">
                  <c:v>Valamilyen kulturális intézményben (mozi, színház stb.)</c:v>
                </c:pt>
                <c:pt idx="4">
                  <c:v>Egyéb helyen</c:v>
                </c:pt>
                <c:pt idx="5">
                  <c:v>Utcán</c:v>
                </c:pt>
                <c:pt idx="6">
                  <c:v>Sportpályán</c:v>
                </c:pt>
                <c:pt idx="7">
                  <c:v>Kocsmában</c:v>
                </c:pt>
                <c:pt idx="8">
                  <c:v>Rokonoknál</c:v>
                </c:pt>
                <c:pt idx="9">
                  <c:v>Kint, a szabadban, természetben</c:v>
                </c:pt>
                <c:pt idx="10">
                  <c:v>Barátoknál</c:v>
                </c:pt>
                <c:pt idx="11">
                  <c:v>Otthon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1.3888888888888888</c:v>
                </c:pt>
                <c:pt idx="1">
                  <c:v>2.3148148148148149</c:v>
                </c:pt>
                <c:pt idx="2">
                  <c:v>3.2407407407407405</c:v>
                </c:pt>
                <c:pt idx="3">
                  <c:v>3.2407407407407405</c:v>
                </c:pt>
                <c:pt idx="4">
                  <c:v>4.1666666666666661</c:v>
                </c:pt>
                <c:pt idx="5">
                  <c:v>4.6296296296296298</c:v>
                </c:pt>
                <c:pt idx="6">
                  <c:v>8.3333333333333321</c:v>
                </c:pt>
                <c:pt idx="7">
                  <c:v>13.888888888888889</c:v>
                </c:pt>
                <c:pt idx="8">
                  <c:v>17.12962962962963</c:v>
                </c:pt>
                <c:pt idx="9">
                  <c:v>19.907407407407408</c:v>
                </c:pt>
                <c:pt idx="10">
                  <c:v>50.925925925925931</c:v>
                </c:pt>
                <c:pt idx="11">
                  <c:v>76.388888888888886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7-412A-8D36-2883AC9AB9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82326175"/>
        <c:axId val="482324095"/>
      </c:barChart>
      <c:catAx>
        <c:axId val="482326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324095"/>
        <c:crosses val="autoZero"/>
        <c:auto val="1"/>
        <c:lblAlgn val="ctr"/>
        <c:lblOffset val="100"/>
        <c:noMultiLvlLbl val="0"/>
      </c:catAx>
      <c:valAx>
        <c:axId val="48232409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823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6380873866446827E-2"/>
          <c:w val="0.96457326892109496"/>
          <c:h val="0.57137415531220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otthon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90.9</c:v>
                </c:pt>
                <c:pt idx="1">
                  <c:v>84.4</c:v>
                </c:pt>
                <c:pt idx="2">
                  <c:v>62.5</c:v>
                </c:pt>
                <c:pt idx="3">
                  <c:v>79.3</c:v>
                </c:pt>
                <c:pt idx="4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5-4B89-9681-B47A1A2A2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barátoknál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31.3</c:v>
                </c:pt>
                <c:pt idx="1">
                  <c:v>50</c:v>
                </c:pt>
                <c:pt idx="2">
                  <c:v>37.5</c:v>
                </c:pt>
                <c:pt idx="3">
                  <c:v>34.5</c:v>
                </c:pt>
                <c:pt idx="4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5-4B89-9681-B47A1A2A2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rokonoknál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14.1</c:v>
                </c:pt>
                <c:pt idx="1">
                  <c:v>15.6</c:v>
                </c:pt>
                <c:pt idx="2">
                  <c:v>18.8</c:v>
                </c:pt>
                <c:pt idx="3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5-4B89-9681-B47A1A2A28F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utcán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4</c:v>
                </c:pt>
                <c:pt idx="1">
                  <c:v>6.3</c:v>
                </c:pt>
                <c:pt idx="2">
                  <c:v>3.1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5-4B89-9681-B47A1A2A28F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bevásárlóközpontban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4</c:v>
                </c:pt>
                <c:pt idx="1">
                  <c:v>6.3</c:v>
                </c:pt>
                <c:pt idx="2">
                  <c:v>6.3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B89-9681-B47A1A2A28F1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klubban, művelődési házban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3</c:v>
                </c:pt>
                <c:pt idx="1">
                  <c:v>3.1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95-4B89-9681-B47A1A2A28F1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kocsmában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0">
                  <c:v>8.1</c:v>
                </c:pt>
                <c:pt idx="1">
                  <c:v>3.1</c:v>
                </c:pt>
                <c:pt idx="2">
                  <c:v>18.8</c:v>
                </c:pt>
                <c:pt idx="3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5-4B89-9681-B47A1A2A28F1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valamilyen kulturális intézményben (mozi, színház stb.)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Munka1!$I$2:$I$6</c:f>
              <c:numCache>
                <c:formatCode>General</c:formatCode>
                <c:ptCount val="5"/>
                <c:pt idx="0" formatCode="0.0">
                  <c:v>1</c:v>
                </c:pt>
                <c:pt idx="2" formatCode="0.0">
                  <c:v>6.3</c:v>
                </c:pt>
                <c:pt idx="3" formatCode="0.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95-4B89-9681-B47A1A2A28F1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sportpályán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Munka1!$J$2:$J$6</c:f>
              <c:numCache>
                <c:formatCode>0.0</c:formatCode>
                <c:ptCount val="5"/>
                <c:pt idx="0">
                  <c:v>10.1</c:v>
                </c:pt>
                <c:pt idx="1">
                  <c:v>9.4</c:v>
                </c:pt>
                <c:pt idx="2">
                  <c:v>31.3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95-4B89-9681-B47A1A2A28F1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moziban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Munka1!$K$2:$K$6</c:f>
              <c:numCache>
                <c:formatCode>General</c:formatCode>
                <c:ptCount val="5"/>
                <c:pt idx="0" formatCode="0.0">
                  <c:v>2</c:v>
                </c:pt>
                <c:pt idx="3" formatCode="0.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95-4B89-9681-B47A1A2A28F1}"/>
            </c:ext>
          </c:extLst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kint, a szabadban, természetben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Munka1!$L$2:$L$6</c:f>
              <c:numCache>
                <c:formatCode>0.0</c:formatCode>
                <c:ptCount val="5"/>
                <c:pt idx="0">
                  <c:v>30.3</c:v>
                </c:pt>
                <c:pt idx="1">
                  <c:v>12.5</c:v>
                </c:pt>
                <c:pt idx="2">
                  <c:v>12.5</c:v>
                </c:pt>
                <c:pt idx="3">
                  <c:v>27.6</c:v>
                </c:pt>
                <c:pt idx="4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95-4B89-9681-B47A1A2A28F1}"/>
            </c:ext>
          </c:extLst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egyéb helyen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Munka1!$M$2:$M$6</c:f>
              <c:numCache>
                <c:formatCode>0.0</c:formatCode>
                <c:ptCount val="5"/>
                <c:pt idx="0">
                  <c:v>5.0999999999999996</c:v>
                </c:pt>
                <c:pt idx="1">
                  <c:v>9.4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95-4B89-9681-B47A1A2A2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151"/>
        <c:axId val="176735983"/>
      </c:barChart>
      <c:catAx>
        <c:axId val="1767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983"/>
        <c:crosses val="autoZero"/>
        <c:auto val="1"/>
        <c:lblAlgn val="ctr"/>
        <c:lblOffset val="100"/>
        <c:noMultiLvlLbl val="0"/>
      </c:catAx>
      <c:valAx>
        <c:axId val="17673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67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187302674127E-2"/>
          <c:y val="0.75740193276088741"/>
          <c:w val="0.94065223731091596"/>
          <c:h val="0.2228125400498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6380873866446827E-2"/>
          <c:w val="0.96457326892109496"/>
          <c:h val="0.57137415531220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otthon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83.838383838383834</c:v>
                </c:pt>
                <c:pt idx="1">
                  <c:v>68.75</c:v>
                </c:pt>
                <c:pt idx="2">
                  <c:v>53.125</c:v>
                </c:pt>
                <c:pt idx="3">
                  <c:v>82.758620689655174</c:v>
                </c:pt>
                <c:pt idx="4">
                  <c:v>88.235294117647058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5-4B89-9681-B47A1A2A2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barátoknál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48.484848484848484</c:v>
                </c:pt>
                <c:pt idx="1">
                  <c:v>62.5</c:v>
                </c:pt>
                <c:pt idx="2">
                  <c:v>46.875</c:v>
                </c:pt>
                <c:pt idx="3">
                  <c:v>44.827586206896555</c:v>
                </c:pt>
                <c:pt idx="4">
                  <c:v>58.82352941176471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5-4B89-9681-B47A1A2A2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rokonoknál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22.222222222222221</c:v>
                </c:pt>
                <c:pt idx="1">
                  <c:v>9.375</c:v>
                </c:pt>
                <c:pt idx="2">
                  <c:v>12.5</c:v>
                </c:pt>
                <c:pt idx="3">
                  <c:v>13.793103448275861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5-4B89-9681-B47A1A2A28F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utcán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3.0303030303030303</c:v>
                </c:pt>
                <c:pt idx="1">
                  <c:v>6.25</c:v>
                </c:pt>
                <c:pt idx="2">
                  <c:v>3.125</c:v>
                </c:pt>
                <c:pt idx="3">
                  <c:v>10.344827586206897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5-4B89-9681-B47A1A2A28F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bevásárlóközpontban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1.0101010101010102</c:v>
                </c:pt>
                <c:pt idx="1">
                  <c:v>3.125</c:v>
                </c:pt>
                <c:pt idx="2">
                  <c:v>6.25</c:v>
                </c:pt>
                <c:pt idx="3">
                  <c:v>6.8965517241379306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B89-9681-B47A1A2A28F1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klubban, művelődési házban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3.0303030303030303</c:v>
                </c:pt>
                <c:pt idx="1">
                  <c:v>3.125</c:v>
                </c:pt>
                <c:pt idx="3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95-4B89-9681-B47A1A2A28F1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kocsmában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0">
                  <c:v>13.131313131313133</c:v>
                </c:pt>
                <c:pt idx="1">
                  <c:v>0</c:v>
                </c:pt>
                <c:pt idx="2">
                  <c:v>34.375</c:v>
                </c:pt>
                <c:pt idx="3">
                  <c:v>17.241379310344829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5-4B89-9681-B47A1A2A28F1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valamilyen kulturális intézményben (mozi, színház stb.)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Munka1!$I$2:$I$6</c:f>
              <c:numCache>
                <c:formatCode>0.0</c:formatCode>
                <c:ptCount val="5"/>
                <c:pt idx="0">
                  <c:v>3.0303030303030303</c:v>
                </c:pt>
                <c:pt idx="1">
                  <c:v>6.25</c:v>
                </c:pt>
                <c:pt idx="3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95-4B89-9681-B47A1A2A28F1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sportpályán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Munka1!$J$2:$J$6</c:f>
              <c:numCache>
                <c:formatCode>0.0</c:formatCode>
                <c:ptCount val="5"/>
                <c:pt idx="0">
                  <c:v>8.0808080808080813</c:v>
                </c:pt>
                <c:pt idx="1">
                  <c:v>6.25</c:v>
                </c:pt>
                <c:pt idx="2">
                  <c:v>15.625</c:v>
                </c:pt>
                <c:pt idx="3">
                  <c:v>6.8965517241379306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95-4B89-9681-B47A1A2A28F1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moziban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Munka1!$K$2:$K$6</c:f>
              <c:numCache>
                <c:formatCode>General</c:formatCode>
                <c:ptCount val="5"/>
                <c:pt idx="0" formatCode="0.0">
                  <c:v>2.0202020202020203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95-4B89-9681-B47A1A2A28F1}"/>
            </c:ext>
          </c:extLst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kint, a szabadban, természetben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Munka1!$L$2:$L$6</c:f>
              <c:numCache>
                <c:formatCode>0.0</c:formatCode>
                <c:ptCount val="5"/>
                <c:pt idx="0">
                  <c:v>22.222222222222221</c:v>
                </c:pt>
                <c:pt idx="1">
                  <c:v>18.75</c:v>
                </c:pt>
                <c:pt idx="2">
                  <c:v>3.125</c:v>
                </c:pt>
                <c:pt idx="3">
                  <c:v>24.137931034482758</c:v>
                </c:pt>
                <c:pt idx="4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95-4B89-9681-B47A1A2A28F1}"/>
            </c:ext>
          </c:extLst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egyéb helyen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Munka1!$M$2:$M$6</c:f>
              <c:numCache>
                <c:formatCode>0.0</c:formatCode>
                <c:ptCount val="5"/>
                <c:pt idx="0">
                  <c:v>4.0404040404040407</c:v>
                </c:pt>
                <c:pt idx="1">
                  <c:v>6.25</c:v>
                </c:pt>
                <c:pt idx="2">
                  <c:v>3.125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95-4B89-9681-B47A1A2A2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151"/>
        <c:axId val="176735983"/>
      </c:barChart>
      <c:catAx>
        <c:axId val="1767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983"/>
        <c:crosses val="autoZero"/>
        <c:auto val="1"/>
        <c:lblAlgn val="ctr"/>
        <c:lblOffset val="100"/>
        <c:noMultiLvlLbl val="0"/>
      </c:catAx>
      <c:valAx>
        <c:axId val="17673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67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187302674127E-2"/>
          <c:y val="0.75740193276088741"/>
          <c:w val="0.94065223731091596"/>
          <c:h val="0.2228125400498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Munka1!$A$2:$A$17</c:f>
              <c:strCache>
                <c:ptCount val="16"/>
                <c:pt idx="0">
                  <c:v>Dísztárgyakat / használati tárgyakat készítek</c:v>
                </c:pt>
                <c:pt idx="1">
                  <c:v>Zenélek, festek, rajzolok, szobrászkodom</c:v>
                </c:pt>
                <c:pt idx="2">
                  <c:v>Egyéb</c:v>
                </c:pt>
                <c:pt idx="3">
                  <c:v>Fényképezem, filmezem</c:v>
                </c:pt>
                <c:pt idx="4">
                  <c:v>Barkácsolok</c:v>
                </c:pt>
                <c:pt idx="5">
                  <c:v>Gyerekeimmel játszom</c:v>
                </c:pt>
                <c:pt idx="6">
                  <c:v>Számítógépes játékkal játszok</c:v>
                </c:pt>
                <c:pt idx="7">
                  <c:v>Semmi különöset, csak úgy elvagyok</c:v>
                </c:pt>
                <c:pt idx="8">
                  <c:v>Tanulok</c:v>
                </c:pt>
                <c:pt idx="9">
                  <c:v>Olvasok</c:v>
                </c:pt>
                <c:pt idx="10">
                  <c:v>Kirándulok, túrázom</c:v>
                </c:pt>
                <c:pt idx="11">
                  <c:v>Tévét nézek</c:v>
                </c:pt>
                <c:pt idx="12">
                  <c:v>Sportolok</c:v>
                </c:pt>
                <c:pt idx="13">
                  <c:v>Zenét hallgatok</c:v>
                </c:pt>
                <c:pt idx="14">
                  <c:v>Internetezek, számítógépezek</c:v>
                </c:pt>
                <c:pt idx="15">
                  <c:v>A barátaimmal lógok, beszélgetek stb.</c:v>
                </c:pt>
              </c:strCache>
            </c:strRef>
          </c:cat>
          <c:val>
            <c:numRef>
              <c:f>Munka1!$B$2:$B$17</c:f>
              <c:numCache>
                <c:formatCode>###0.0</c:formatCode>
                <c:ptCount val="16"/>
                <c:pt idx="0">
                  <c:v>5.0925925925925926</c:v>
                </c:pt>
                <c:pt idx="1">
                  <c:v>5.5555555555555554</c:v>
                </c:pt>
                <c:pt idx="2">
                  <c:v>6.9444444444444446</c:v>
                </c:pt>
                <c:pt idx="3">
                  <c:v>10.185185185185185</c:v>
                </c:pt>
                <c:pt idx="4">
                  <c:v>12.037037037037036</c:v>
                </c:pt>
                <c:pt idx="5">
                  <c:v>13.888888888888889</c:v>
                </c:pt>
                <c:pt idx="6">
                  <c:v>14.814814814814813</c:v>
                </c:pt>
                <c:pt idx="7">
                  <c:v>16.666666666666664</c:v>
                </c:pt>
                <c:pt idx="8">
                  <c:v>19.907407407407408</c:v>
                </c:pt>
                <c:pt idx="9">
                  <c:v>21.296296296296298</c:v>
                </c:pt>
                <c:pt idx="10">
                  <c:v>24.537037037037038</c:v>
                </c:pt>
                <c:pt idx="11">
                  <c:v>30.092592592592592</c:v>
                </c:pt>
                <c:pt idx="12">
                  <c:v>31.018518518518519</c:v>
                </c:pt>
                <c:pt idx="13">
                  <c:v>31.481481481481481</c:v>
                </c:pt>
                <c:pt idx="14">
                  <c:v>43.055555555555557</c:v>
                </c:pt>
                <c:pt idx="15">
                  <c:v>47.222222222222221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D-4C35-89E1-55C6938507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7540047"/>
        <c:axId val="247538799"/>
      </c:barChart>
      <c:catAx>
        <c:axId val="24754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7538799"/>
        <c:crosses val="autoZero"/>
        <c:auto val="1"/>
        <c:lblAlgn val="ctr"/>
        <c:lblOffset val="100"/>
        <c:noMultiLvlLbl val="0"/>
      </c:catAx>
      <c:valAx>
        <c:axId val="2475387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247540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6380873866446827E-2"/>
          <c:w val="0.96457326892109496"/>
          <c:h val="0.57137415531220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 barátaimmal lógok, beszélgetek stb.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44.444444444444443</c:v>
                </c:pt>
                <c:pt idx="1">
                  <c:v>56.25</c:v>
                </c:pt>
                <c:pt idx="2">
                  <c:v>40.625</c:v>
                </c:pt>
                <c:pt idx="3">
                  <c:v>58.620689655172406</c:v>
                </c:pt>
                <c:pt idx="4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5-4B89-9681-B47A1A2A2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internetezek, számítógépezek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45.454545454545453</c:v>
                </c:pt>
                <c:pt idx="1">
                  <c:v>40.625</c:v>
                </c:pt>
                <c:pt idx="2">
                  <c:v>31.25</c:v>
                </c:pt>
                <c:pt idx="3">
                  <c:v>55.172413793103445</c:v>
                </c:pt>
                <c:pt idx="4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5-4B89-9681-B47A1A2A2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tévét nézek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36.363636363636367</c:v>
                </c:pt>
                <c:pt idx="1">
                  <c:v>25</c:v>
                </c:pt>
                <c:pt idx="2">
                  <c:v>40.625</c:v>
                </c:pt>
                <c:pt idx="3">
                  <c:v>3.4482758620689653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5-4B89-9681-B47A1A2A28F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zenét hallgatok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32.323232323232325</c:v>
                </c:pt>
                <c:pt idx="1">
                  <c:v>40.625</c:v>
                </c:pt>
                <c:pt idx="2">
                  <c:v>15.625</c:v>
                </c:pt>
                <c:pt idx="3">
                  <c:v>37.931034482758619</c:v>
                </c:pt>
                <c:pt idx="4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5-4B89-9681-B47A1A2A28F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kirándulok, túrázom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29.292929292929294</c:v>
                </c:pt>
                <c:pt idx="1">
                  <c:v>15.625</c:v>
                </c:pt>
                <c:pt idx="2">
                  <c:v>18.75</c:v>
                </c:pt>
                <c:pt idx="3">
                  <c:v>20.689655172413794</c:v>
                </c:pt>
                <c:pt idx="4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B89-9681-B47A1A2A28F1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olvasok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24.242424242424242</c:v>
                </c:pt>
                <c:pt idx="1">
                  <c:v>21.875</c:v>
                </c:pt>
                <c:pt idx="2">
                  <c:v>6.25</c:v>
                </c:pt>
                <c:pt idx="3">
                  <c:v>27.586206896551722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95-4B89-9681-B47A1A2A28F1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sportolok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0">
                  <c:v>26.262626262626267</c:v>
                </c:pt>
                <c:pt idx="1">
                  <c:v>40.625</c:v>
                </c:pt>
                <c:pt idx="2">
                  <c:v>37.5</c:v>
                </c:pt>
                <c:pt idx="3">
                  <c:v>34.482758620689658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5-4B89-9681-B47A1A2A2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151"/>
        <c:axId val="176735983"/>
      </c:barChart>
      <c:catAx>
        <c:axId val="1767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983"/>
        <c:crosses val="autoZero"/>
        <c:auto val="1"/>
        <c:lblAlgn val="ctr"/>
        <c:lblOffset val="100"/>
        <c:noMultiLvlLbl val="0"/>
      </c:catAx>
      <c:valAx>
        <c:axId val="17673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67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187302674127E-2"/>
          <c:y val="0.75740193276088741"/>
          <c:w val="0.94065223731091596"/>
          <c:h val="0.2228125400498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6380873866446827E-2"/>
          <c:w val="0.96457326892109496"/>
          <c:h val="0.57137415531220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semmi különöset, csak úgy elvagyok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17.171717171717169</c:v>
                </c:pt>
                <c:pt idx="1">
                  <c:v>15.625</c:v>
                </c:pt>
                <c:pt idx="2">
                  <c:v>15.625</c:v>
                </c:pt>
                <c:pt idx="3">
                  <c:v>13.793103448275861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5-4B89-9681-B47A1A2A2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számítógépes játékkal játszok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19.19191919191919</c:v>
                </c:pt>
                <c:pt idx="1">
                  <c:v>15.625</c:v>
                </c:pt>
                <c:pt idx="2">
                  <c:v>9.375</c:v>
                </c:pt>
                <c:pt idx="3">
                  <c:v>10.344827586206897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5-4B89-9681-B47A1A2A2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tanulok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17.171717171717169</c:v>
                </c:pt>
                <c:pt idx="1">
                  <c:v>34.375</c:v>
                </c:pt>
                <c:pt idx="2">
                  <c:v>15.625</c:v>
                </c:pt>
                <c:pt idx="3">
                  <c:v>27.586206896551722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5-4B89-9681-B47A1A2A28F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gyerekeimmel játszom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14.14141414141414</c:v>
                </c:pt>
                <c:pt idx="1">
                  <c:v>12.5</c:v>
                </c:pt>
                <c:pt idx="2">
                  <c:v>12.5</c:v>
                </c:pt>
                <c:pt idx="3">
                  <c:v>10.344827586206897</c:v>
                </c:pt>
                <c:pt idx="4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5-4B89-9681-B47A1A2A28F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barkácsolok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12.121212121212121</c:v>
                </c:pt>
                <c:pt idx="1">
                  <c:v>9.375</c:v>
                </c:pt>
                <c:pt idx="2">
                  <c:v>9.375</c:v>
                </c:pt>
                <c:pt idx="3">
                  <c:v>13.793103448275861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B89-9681-B47A1A2A28F1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fényképezem, filmezem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10.1010101010101</c:v>
                </c:pt>
                <c:pt idx="1">
                  <c:v>9.375</c:v>
                </c:pt>
                <c:pt idx="2">
                  <c:v>3.125</c:v>
                </c:pt>
                <c:pt idx="3">
                  <c:v>6.8965517241379306</c:v>
                </c:pt>
                <c:pt idx="4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95-4B89-9681-B47A1A2A28F1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zenélek, festek, rajzolok, szobrászkodom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0">
                  <c:v>6.0606060606060606</c:v>
                </c:pt>
                <c:pt idx="1">
                  <c:v>6.25</c:v>
                </c:pt>
                <c:pt idx="2">
                  <c:v>0</c:v>
                </c:pt>
                <c:pt idx="3">
                  <c:v>6.8965517241379306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5-4B89-9681-B47A1A2A28F1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dísztárgyakat / használati tárgyakat készítek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Munka1!$I$2:$I$6</c:f>
              <c:numCache>
                <c:formatCode>0.0</c:formatCode>
                <c:ptCount val="5"/>
                <c:pt idx="0">
                  <c:v>4.0404040404040407</c:v>
                </c:pt>
                <c:pt idx="1">
                  <c:v>6.25</c:v>
                </c:pt>
                <c:pt idx="2">
                  <c:v>0</c:v>
                </c:pt>
                <c:pt idx="3">
                  <c:v>6.8965517241379306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95-4B89-9681-B47A1A2A2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151"/>
        <c:axId val="176735983"/>
      </c:barChart>
      <c:catAx>
        <c:axId val="1767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983"/>
        <c:crosses val="autoZero"/>
        <c:auto val="1"/>
        <c:lblAlgn val="ctr"/>
        <c:lblOffset val="100"/>
        <c:noMultiLvlLbl val="0"/>
      </c:catAx>
      <c:valAx>
        <c:axId val="17673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67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187302674127E-2"/>
          <c:y val="0.75740193276088741"/>
          <c:w val="0.94065223731091596"/>
          <c:h val="0.2228125400498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születésem óta itt élek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66.666666666666657</c:v>
                </c:pt>
                <c:pt idx="1">
                  <c:v>76.470588235294116</c:v>
                </c:pt>
                <c:pt idx="2">
                  <c:v>68.965517241379317</c:v>
                </c:pt>
                <c:pt idx="3">
                  <c:v>84.375</c:v>
                </c:pt>
                <c:pt idx="4">
                  <c:v>87.5</c:v>
                </c:pt>
                <c:pt idx="5">
                  <c:v>79.797979797979806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D-4893-9931-54DC36771B2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kevesebb, mint 1 éve élek itt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2" formatCode="0.0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D-4893-9931-54DC36771B2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1-5 éve élek itt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Munka1!$D$2:$D$7</c:f>
              <c:numCache>
                <c:formatCode>0.0</c:formatCode>
                <c:ptCount val="6"/>
                <c:pt idx="0">
                  <c:v>33.333333333333329</c:v>
                </c:pt>
                <c:pt idx="1">
                  <c:v>17.647058823529413</c:v>
                </c:pt>
                <c:pt idx="2">
                  <c:v>6.8965517241379306</c:v>
                </c:pt>
                <c:pt idx="3">
                  <c:v>9.375</c:v>
                </c:pt>
                <c:pt idx="4">
                  <c:v>6.25</c:v>
                </c:pt>
                <c:pt idx="5">
                  <c:v>8.0808080808080813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D-4893-9931-54DC36771B2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6-10 éve élek itt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2" formatCode="0.0">
                  <c:v>10.344827586206897</c:v>
                </c:pt>
                <c:pt idx="4" formatCode="0.0">
                  <c:v>3.125</c:v>
                </c:pt>
                <c:pt idx="5" formatCode="0.0">
                  <c:v>7.0707070707070701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D-4893-9931-54DC36771B2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több mint 10 éve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Munka1!$F$2:$F$7</c:f>
              <c:numCache>
                <c:formatCode>0.0</c:formatCode>
                <c:ptCount val="6"/>
                <c:pt idx="1">
                  <c:v>5.8823529411764701</c:v>
                </c:pt>
                <c:pt idx="2">
                  <c:v>10.344827586206897</c:v>
                </c:pt>
                <c:pt idx="3">
                  <c:v>6.25</c:v>
                </c:pt>
                <c:pt idx="4">
                  <c:v>3.125</c:v>
                </c:pt>
                <c:pt idx="5">
                  <c:v>5.0505050505050502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FD-4893-9931-54DC36771B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757151"/>
        <c:axId val="67757983"/>
      </c:barChart>
      <c:catAx>
        <c:axId val="67757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757983"/>
        <c:crosses val="autoZero"/>
        <c:auto val="1"/>
        <c:lblAlgn val="ctr"/>
        <c:lblOffset val="100"/>
        <c:noMultiLvlLbl val="0"/>
      </c:catAx>
      <c:valAx>
        <c:axId val="6775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75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igen, általában az online térben találkozunk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1">
                  <c:v>10.344827586206897</c:v>
                </c:pt>
                <c:pt idx="2">
                  <c:v>6.25</c:v>
                </c:pt>
                <c:pt idx="3">
                  <c:v>12.5</c:v>
                </c:pt>
                <c:pt idx="4">
                  <c:v>8.0808080808080813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D-4ED6-A286-C27E9785188B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igen, általában személyesen találkozunk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70.588235294117652</c:v>
                </c:pt>
                <c:pt idx="1">
                  <c:v>75.862068965517238</c:v>
                </c:pt>
                <c:pt idx="2" formatCode="###0.0">
                  <c:v>84.375</c:v>
                </c:pt>
                <c:pt idx="3">
                  <c:v>81.25</c:v>
                </c:pt>
                <c:pt idx="4">
                  <c:v>79.797979797979806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29-4A4B-B096-ADB4A57471B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nincs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4-4E66-9AD4-C71D62E6FB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4-4E66-9AD4-C71D62E6FB3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34-4E66-9AD4-C71D62E6F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29.411764705882355</c:v>
                </c:pt>
                <c:pt idx="1">
                  <c:v>13.793103448275861</c:v>
                </c:pt>
                <c:pt idx="2" formatCode="###0.0">
                  <c:v>9.375</c:v>
                </c:pt>
                <c:pt idx="3">
                  <c:v>6.25</c:v>
                </c:pt>
                <c:pt idx="4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29-4A4B-B096-ADB4A57471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07252159"/>
        <c:axId val="407252991"/>
      </c:barChart>
      <c:valAx>
        <c:axId val="407252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7252159"/>
        <c:crosses val="autoZero"/>
        <c:crossBetween val="between"/>
      </c:valAx>
      <c:catAx>
        <c:axId val="4072521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72529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6380873866446827E-2"/>
          <c:w val="0.96457326892109496"/>
          <c:h val="0.57137415531220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kocsma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22.222222222222221</c:v>
                </c:pt>
                <c:pt idx="1">
                  <c:v>6.25</c:v>
                </c:pt>
                <c:pt idx="2">
                  <c:v>56.25</c:v>
                </c:pt>
                <c:pt idx="3">
                  <c:v>34.482758620689658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5-4B89-9681-B47A1A2A28F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buszmegálló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3" formatCode="0.0">
                  <c:v>3.4482758620689653</c:v>
                </c:pt>
                <c:pt idx="4" formatCode="0.0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5-4B89-9681-B47A1A2A28F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kihelyezett padok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14.14141414141414</c:v>
                </c:pt>
                <c:pt idx="1">
                  <c:v>18.75</c:v>
                </c:pt>
                <c:pt idx="2">
                  <c:v>9.375</c:v>
                </c:pt>
                <c:pt idx="3">
                  <c:v>17.241379310344829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5-4B89-9681-B47A1A2A28F1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iskolaudvar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General</c:formatCode>
                <c:ptCount val="5"/>
                <c:pt idx="0" formatCode="0.0">
                  <c:v>2.0202020202020203</c:v>
                </c:pt>
                <c:pt idx="3" formatCode="0.0">
                  <c:v>3.4482758620689653</c:v>
                </c:pt>
                <c:pt idx="4" formatCode="0.0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5-4B89-9681-B47A1A2A28F1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sportpálya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20.202020202020201</c:v>
                </c:pt>
                <c:pt idx="1">
                  <c:v>31.25</c:v>
                </c:pt>
                <c:pt idx="2">
                  <c:v>46.875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5-4B89-9681-B47A1A2A28F1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művelődési ház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8.0808080808080813</c:v>
                </c:pt>
                <c:pt idx="1">
                  <c:v>6.25</c:v>
                </c:pt>
                <c:pt idx="2">
                  <c:v>3.125</c:v>
                </c:pt>
                <c:pt idx="3">
                  <c:v>17.241379310344829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95-4B89-9681-B47A1A2A28F1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könyvtár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1">
                  <c:v>18.75</c:v>
                </c:pt>
                <c:pt idx="3">
                  <c:v>20.689655172413794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5-4B89-9681-B47A1A2A28F1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Munka1!$I$2:$I$6</c:f>
              <c:numCache>
                <c:formatCode>0.0</c:formatCode>
                <c:ptCount val="5"/>
                <c:pt idx="0">
                  <c:v>15.151515151515152</c:v>
                </c:pt>
                <c:pt idx="1">
                  <c:v>3.125</c:v>
                </c:pt>
                <c:pt idx="2">
                  <c:v>9.375</c:v>
                </c:pt>
                <c:pt idx="3">
                  <c:v>20.689655172413794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95-4B89-9681-B47A1A2A2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151"/>
        <c:axId val="176735983"/>
      </c:barChart>
      <c:catAx>
        <c:axId val="17673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6735983"/>
        <c:crosses val="autoZero"/>
        <c:auto val="1"/>
        <c:lblAlgn val="ctr"/>
        <c:lblOffset val="100"/>
        <c:noMultiLvlLbl val="0"/>
      </c:catAx>
      <c:valAx>
        <c:axId val="1767359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6735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84187302674127E-2"/>
          <c:y val="0.75740193276088741"/>
          <c:w val="0.94065223731091596"/>
          <c:h val="0.22281254004985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84702093397746E-2"/>
          <c:y val="8.988761153109423E-2"/>
          <c:w val="0.93126415357500603"/>
          <c:h val="0.4324372668761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Munka1!$D$1</c:f>
              <c:strCache>
                <c:ptCount val="1"/>
                <c:pt idx="0">
                  <c:v>egyáltalán nem mennek jó irányba a dolgok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933-B5F1-8255FBA3E164}"/>
            </c:ext>
          </c:extLst>
        </c:ser>
        <c:ser>
          <c:idx val="1"/>
          <c:order val="1"/>
          <c:tx>
            <c:strRef>
              <c:f>Munka1!$E$1</c:f>
              <c:strCache>
                <c:ptCount val="1"/>
                <c:pt idx="0">
                  <c:v>inkább rossz irányba mennek a dolgok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933-B5F1-8255FBA3E164}"/>
            </c:ext>
          </c:extLst>
        </c:ser>
        <c:ser>
          <c:idx val="2"/>
          <c:order val="2"/>
          <c:tx>
            <c:strRef>
              <c:f>Munka1!$F$1</c:f>
              <c:strCache>
                <c:ptCount val="1"/>
                <c:pt idx="0">
                  <c:v>inkább jó irányba mennek a dolgok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General</c:formatCode>
                <c:ptCount val="1"/>
                <c:pt idx="0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933-B5F1-8255FBA3E164}"/>
            </c:ext>
          </c:extLst>
        </c:ser>
        <c:ser>
          <c:idx val="3"/>
          <c:order val="3"/>
          <c:tx>
            <c:strRef>
              <c:f>Munka1!$G$1</c:f>
              <c:strCache>
                <c:ptCount val="1"/>
                <c:pt idx="0">
                  <c:v>nagyon jó irányba mennek a dolgok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33-B5F1-8255FBA3E164}"/>
            </c:ext>
          </c:extLst>
        </c:ser>
        <c:ser>
          <c:idx val="4"/>
          <c:order val="4"/>
          <c:tx>
            <c:strRef>
              <c:f>Munka1!$H$1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General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933-B5F1-8255FBA3E164}"/>
            </c:ext>
          </c:extLst>
        </c:ser>
        <c:ser>
          <c:idx val="5"/>
          <c:order val="5"/>
          <c:tx>
            <c:strRef>
              <c:f>Munka1!$I$1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933-B5F1-8255FBA3E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2462031"/>
        <c:axId val="412470351"/>
      </c:barChart>
      <c:catAx>
        <c:axId val="4124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0351"/>
        <c:crosses val="autoZero"/>
        <c:auto val="1"/>
        <c:lblAlgn val="ctr"/>
        <c:lblOffset val="100"/>
        <c:noMultiLvlLbl val="0"/>
      </c:catAx>
      <c:valAx>
        <c:axId val="41247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4731383214772E-2"/>
          <c:y val="0.73239036059924212"/>
          <c:w val="0.95566992531730643"/>
          <c:h val="0.21858003311107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Túlzsúfolt</c:v>
                </c:pt>
                <c:pt idx="1">
                  <c:v>Zajos</c:v>
                </c:pt>
                <c:pt idx="2">
                  <c:v>Fiatalos</c:v>
                </c:pt>
                <c:pt idx="3">
                  <c:v>Modern, fejlődő</c:v>
                </c:pt>
                <c:pt idx="4">
                  <c:v>Életteli, vidám</c:v>
                </c:pt>
                <c:pt idx="5">
                  <c:v>Zöld</c:v>
                </c:pt>
                <c:pt idx="6">
                  <c:v>Rendezett, otthonos</c:v>
                </c:pt>
                <c:pt idx="7">
                  <c:v>Unalmas</c:v>
                </c:pt>
                <c:pt idx="8">
                  <c:v>Biztonságos</c:v>
                </c:pt>
                <c:pt idx="9">
                  <c:v>Barátságosak az emberek</c:v>
                </c:pt>
                <c:pt idx="10">
                  <c:v>Családias</c:v>
                </c:pt>
                <c:pt idx="11">
                  <c:v>Nyugodt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2.0202020202020203</c:v>
                </c:pt>
                <c:pt idx="1">
                  <c:v>4.0404040404040407</c:v>
                </c:pt>
                <c:pt idx="2">
                  <c:v>10.1010101010101</c:v>
                </c:pt>
                <c:pt idx="3">
                  <c:v>10.1010101010101</c:v>
                </c:pt>
                <c:pt idx="4">
                  <c:v>12.121212121212121</c:v>
                </c:pt>
                <c:pt idx="5">
                  <c:v>16.161616161616163</c:v>
                </c:pt>
                <c:pt idx="6">
                  <c:v>17.171717171717169</c:v>
                </c:pt>
                <c:pt idx="7">
                  <c:v>18.181818181818183</c:v>
                </c:pt>
                <c:pt idx="8">
                  <c:v>19.19191919191919</c:v>
                </c:pt>
                <c:pt idx="9">
                  <c:v>24.242424242424242</c:v>
                </c:pt>
                <c:pt idx="10">
                  <c:v>27.27272727272727</c:v>
                </c:pt>
                <c:pt idx="11">
                  <c:v>37.373737373737377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12A-BDAA-0D7F7296C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913743"/>
        <c:axId val="732907919"/>
      </c:barChart>
      <c:catAx>
        <c:axId val="73291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7919"/>
        <c:crosses val="autoZero"/>
        <c:auto val="1"/>
        <c:lblAlgn val="ctr"/>
        <c:lblOffset val="100"/>
        <c:noMultiLvlLbl val="0"/>
      </c:catAx>
      <c:valAx>
        <c:axId val="732907919"/>
        <c:scaling>
          <c:orientation val="minMax"/>
          <c:max val="5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extTo"/>
        <c:crossAx val="7329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csak hallottam róla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Sport nap</c:v>
                </c:pt>
                <c:pt idx="1">
                  <c:v>Adventi ünnepség sorozat</c:v>
                </c:pt>
                <c:pt idx="2">
                  <c:v>Falunap</c:v>
                </c:pt>
                <c:pt idx="3">
                  <c:v>Szentivánéj</c:v>
                </c:pt>
                <c:pt idx="4">
                  <c:v>Tó-Fesztivál</c:v>
                </c:pt>
              </c:strCache>
            </c:strRef>
          </c:cat>
          <c:val>
            <c:numRef>
              <c:f>Munka1!$B$2:$F$2</c:f>
              <c:numCache>
                <c:formatCode>###0.0</c:formatCode>
                <c:ptCount val="5"/>
                <c:pt idx="0">
                  <c:v>50.9</c:v>
                </c:pt>
                <c:pt idx="1">
                  <c:v>33.299999999999997</c:v>
                </c:pt>
                <c:pt idx="2">
                  <c:v>26.3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1EB-ABBD-92382F644C3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nem hallottam róla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Sport nap</c:v>
                </c:pt>
                <c:pt idx="1">
                  <c:v>Adventi ünnepség sorozat</c:v>
                </c:pt>
                <c:pt idx="2">
                  <c:v>Falunap</c:v>
                </c:pt>
                <c:pt idx="3">
                  <c:v>Szentivánéj</c:v>
                </c:pt>
                <c:pt idx="4">
                  <c:v>Tó-Fesztivál</c:v>
                </c:pt>
              </c:strCache>
            </c:strRef>
          </c:cat>
          <c:val>
            <c:numRef>
              <c:f>Munka1!$B$3:$F$3</c:f>
              <c:numCache>
                <c:formatCode>###0.0</c:formatCode>
                <c:ptCount val="5"/>
                <c:pt idx="0">
                  <c:v>8.8000000000000007</c:v>
                </c:pt>
                <c:pt idx="1">
                  <c:v>7</c:v>
                </c:pt>
                <c:pt idx="2">
                  <c:v>1.8</c:v>
                </c:pt>
                <c:pt idx="3">
                  <c:v>18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1EB-ABBD-92382F644C3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részt vettem rajta és nem tetszett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Sport nap</c:v>
                </c:pt>
                <c:pt idx="1">
                  <c:v>Adventi ünnepség sorozat</c:v>
                </c:pt>
                <c:pt idx="2">
                  <c:v>Falunap</c:v>
                </c:pt>
                <c:pt idx="3">
                  <c:v>Szentivánéj</c:v>
                </c:pt>
                <c:pt idx="4">
                  <c:v>Tó-Fesztivál</c:v>
                </c:pt>
              </c:strCache>
            </c:strRef>
          </c:cat>
          <c:val>
            <c:numRef>
              <c:f>Munka1!$B$4:$F$4</c:f>
              <c:numCache>
                <c:formatCode>###0.0</c:formatCode>
                <c:ptCount val="5"/>
                <c:pt idx="0">
                  <c:v>8.8000000000000007</c:v>
                </c:pt>
                <c:pt idx="1">
                  <c:v>7</c:v>
                </c:pt>
                <c:pt idx="2">
                  <c:v>7</c:v>
                </c:pt>
                <c:pt idx="3">
                  <c:v>15.8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1EB-ABBD-92382F644C3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részt vettem rajta és tetszett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Sport nap</c:v>
                </c:pt>
                <c:pt idx="1">
                  <c:v>Adventi ünnepség sorozat</c:v>
                </c:pt>
                <c:pt idx="2">
                  <c:v>Falunap</c:v>
                </c:pt>
                <c:pt idx="3">
                  <c:v>Szentivánéj</c:v>
                </c:pt>
                <c:pt idx="4">
                  <c:v>Tó-Fesztivál</c:v>
                </c:pt>
              </c:strCache>
            </c:strRef>
          </c:cat>
          <c:val>
            <c:numRef>
              <c:f>Munka1!$B$5:$F$5</c:f>
              <c:numCache>
                <c:formatCode>###0.0</c:formatCode>
                <c:ptCount val="5"/>
                <c:pt idx="0">
                  <c:v>31.6</c:v>
                </c:pt>
                <c:pt idx="1">
                  <c:v>52.6</c:v>
                </c:pt>
                <c:pt idx="2">
                  <c:v>64.900000000000006</c:v>
                </c:pt>
                <c:pt idx="3">
                  <c:v>77.2</c:v>
                </c:pt>
                <c:pt idx="4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5-41EB-ABBD-92382F644C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521231"/>
        <c:axId val="236518735"/>
      </c:barChart>
      <c:catAx>
        <c:axId val="23652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518735"/>
        <c:crosses val="autoZero"/>
        <c:auto val="1"/>
        <c:lblAlgn val="ctr"/>
        <c:lblOffset val="100"/>
        <c:noMultiLvlLbl val="0"/>
      </c:catAx>
      <c:valAx>
        <c:axId val="236518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5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84702093397746E-2"/>
          <c:y val="8.988761153109423E-2"/>
          <c:w val="0.93126415357500603"/>
          <c:h val="0.4324372668761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Munka1!$D$1</c:f>
              <c:strCache>
                <c:ptCount val="1"/>
                <c:pt idx="0">
                  <c:v>egyáltalán nem mennek jó irányba a dolgok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General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933-B5F1-8255FBA3E164}"/>
            </c:ext>
          </c:extLst>
        </c:ser>
        <c:ser>
          <c:idx val="1"/>
          <c:order val="1"/>
          <c:tx>
            <c:strRef>
              <c:f>Munka1!$E$1</c:f>
              <c:strCache>
                <c:ptCount val="1"/>
                <c:pt idx="0">
                  <c:v>inkább rossz irányba mennek a dolgok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General</c:formatCode>
                <c:ptCount val="1"/>
                <c:pt idx="0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933-B5F1-8255FBA3E164}"/>
            </c:ext>
          </c:extLst>
        </c:ser>
        <c:ser>
          <c:idx val="2"/>
          <c:order val="2"/>
          <c:tx>
            <c:strRef>
              <c:f>Munka1!$F$1</c:f>
              <c:strCache>
                <c:ptCount val="1"/>
                <c:pt idx="0">
                  <c:v>inkább jó irányba mennek a dolgok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General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933-B5F1-8255FBA3E164}"/>
            </c:ext>
          </c:extLst>
        </c:ser>
        <c:ser>
          <c:idx val="3"/>
          <c:order val="3"/>
          <c:tx>
            <c:strRef>
              <c:f>Munka1!$G$1</c:f>
              <c:strCache>
                <c:ptCount val="1"/>
                <c:pt idx="0">
                  <c:v>nagyon jó irányba mennek a dolgok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33-B5F1-8255FBA3E164}"/>
            </c:ext>
          </c:extLst>
        </c:ser>
        <c:ser>
          <c:idx val="4"/>
          <c:order val="4"/>
          <c:tx>
            <c:strRef>
              <c:f>Munka1!$H$1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General</c:formatCode>
                <c:ptCount val="1"/>
                <c:pt idx="0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933-B5F1-8255FBA3E164}"/>
            </c:ext>
          </c:extLst>
        </c:ser>
        <c:ser>
          <c:idx val="5"/>
          <c:order val="5"/>
          <c:tx>
            <c:strRef>
              <c:f>Munka1!$I$1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933-B5F1-8255FBA3E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2462031"/>
        <c:axId val="412470351"/>
      </c:barChart>
      <c:catAx>
        <c:axId val="4124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0351"/>
        <c:crosses val="autoZero"/>
        <c:auto val="1"/>
        <c:lblAlgn val="ctr"/>
        <c:lblOffset val="100"/>
        <c:noMultiLvlLbl val="0"/>
      </c:catAx>
      <c:valAx>
        <c:axId val="41247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4731383214772E-2"/>
          <c:y val="0.73239036059924212"/>
          <c:w val="0.95566992531730643"/>
          <c:h val="0.21858003311107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Fiatalos</c:v>
                </c:pt>
                <c:pt idx="1">
                  <c:v>Modern, fejlődő</c:v>
                </c:pt>
                <c:pt idx="2">
                  <c:v>Zajos</c:v>
                </c:pt>
                <c:pt idx="3">
                  <c:v>Túlzsúfolt</c:v>
                </c:pt>
                <c:pt idx="4">
                  <c:v>Életteli, vidám</c:v>
                </c:pt>
                <c:pt idx="5">
                  <c:v>Rendezett, otthonos</c:v>
                </c:pt>
                <c:pt idx="6">
                  <c:v>Biztonságos</c:v>
                </c:pt>
                <c:pt idx="7">
                  <c:v>Barátságosak az emberek</c:v>
                </c:pt>
                <c:pt idx="8">
                  <c:v>Családias</c:v>
                </c:pt>
                <c:pt idx="9">
                  <c:v>Unalmas</c:v>
                </c:pt>
                <c:pt idx="10">
                  <c:v>Zöld</c:v>
                </c:pt>
                <c:pt idx="11">
                  <c:v>Nyugodt</c:v>
                </c:pt>
              </c:strCache>
            </c:strRef>
          </c:cat>
          <c:val>
            <c:numRef>
              <c:f>Munka1!$B$2:$B$13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11.76470588235294</c:v>
                </c:pt>
                <c:pt idx="5">
                  <c:v>17.647058823529413</c:v>
                </c:pt>
                <c:pt idx="6">
                  <c:v>23.52941176470588</c:v>
                </c:pt>
                <c:pt idx="7">
                  <c:v>29.411764705882355</c:v>
                </c:pt>
                <c:pt idx="8">
                  <c:v>35.294117647058826</c:v>
                </c:pt>
                <c:pt idx="9">
                  <c:v>35.294117647058826</c:v>
                </c:pt>
                <c:pt idx="10">
                  <c:v>52.941176470588239</c:v>
                </c:pt>
                <c:pt idx="11">
                  <c:v>58.82352941176471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12A-BDAA-0D7F7296C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913743"/>
        <c:axId val="732907919"/>
      </c:barChart>
      <c:catAx>
        <c:axId val="73291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7919"/>
        <c:crosses val="autoZero"/>
        <c:auto val="1"/>
        <c:lblAlgn val="ctr"/>
        <c:lblOffset val="100"/>
        <c:noMultiLvlLbl val="0"/>
      </c:catAx>
      <c:valAx>
        <c:axId val="732907919"/>
        <c:scaling>
          <c:orientation val="minMax"/>
          <c:max val="8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7329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Nem válaszolt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Árpádhalmi nyári gyermektáborok</c:v>
                </c:pt>
                <c:pt idx="1">
                  <c:v>Árpádhalmi Piknik és szalonnasütés</c:v>
                </c:pt>
                <c:pt idx="2">
                  <c:v>Árpádhalmi kemencés gyereknap</c:v>
                </c:pt>
                <c:pt idx="3">
                  <c:v>Árpádhalmi Disznótoros</c:v>
                </c:pt>
                <c:pt idx="4">
                  <c:v>Árpádhalmi Csörögefesztivál és falunap</c:v>
                </c:pt>
              </c:strCache>
            </c:strRef>
          </c:cat>
          <c:val>
            <c:numRef>
              <c:f>Munka1!$B$2:$F$2</c:f>
              <c:numCache>
                <c:formatCode>###0.0</c:formatCode>
                <c:ptCount val="5"/>
                <c:pt idx="0">
                  <c:v>29.411764705882355</c:v>
                </c:pt>
                <c:pt idx="1">
                  <c:v>29.411764705882355</c:v>
                </c:pt>
                <c:pt idx="2">
                  <c:v>29.411764705882355</c:v>
                </c:pt>
                <c:pt idx="3">
                  <c:v>29.411764705882355</c:v>
                </c:pt>
                <c:pt idx="4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1EB-ABBD-92382F644C3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csak hallottam róla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Árpádhalmi nyári gyermektáborok</c:v>
                </c:pt>
                <c:pt idx="1">
                  <c:v>Árpádhalmi Piknik és szalonnasütés</c:v>
                </c:pt>
                <c:pt idx="2">
                  <c:v>Árpádhalmi kemencés gyereknap</c:v>
                </c:pt>
                <c:pt idx="3">
                  <c:v>Árpádhalmi Disznótoros</c:v>
                </c:pt>
                <c:pt idx="4">
                  <c:v>Árpádhalmi Csörögefesztivál és falunap</c:v>
                </c:pt>
              </c:strCache>
            </c:strRef>
          </c:cat>
          <c:val>
            <c:numRef>
              <c:f>Munka1!$B$3:$F$3</c:f>
              <c:numCache>
                <c:formatCode>###0.0</c:formatCode>
                <c:ptCount val="5"/>
                <c:pt idx="0">
                  <c:v>52.941176470588239</c:v>
                </c:pt>
                <c:pt idx="1">
                  <c:v>11.76470588235294</c:v>
                </c:pt>
                <c:pt idx="2">
                  <c:v>11.76470588235294</c:v>
                </c:pt>
                <c:pt idx="3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1EB-ABBD-92382F644C3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részt vettem rajta és tetszett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Munka1!$B$1:$F$1</c:f>
              <c:strCache>
                <c:ptCount val="5"/>
                <c:pt idx="0">
                  <c:v>Árpádhalmi nyári gyermektáborok</c:v>
                </c:pt>
                <c:pt idx="1">
                  <c:v>Árpádhalmi Piknik és szalonnasütés</c:v>
                </c:pt>
                <c:pt idx="2">
                  <c:v>Árpádhalmi kemencés gyereknap</c:v>
                </c:pt>
                <c:pt idx="3">
                  <c:v>Árpádhalmi Disznótoros</c:v>
                </c:pt>
                <c:pt idx="4">
                  <c:v>Árpádhalmi Csörögefesztivál és falunap</c:v>
                </c:pt>
              </c:strCache>
            </c:strRef>
          </c:cat>
          <c:val>
            <c:numRef>
              <c:f>Munka1!$B$4:$F$4</c:f>
              <c:numCache>
                <c:formatCode>###0.0</c:formatCode>
                <c:ptCount val="5"/>
                <c:pt idx="0">
                  <c:v>17.647058823529413</c:v>
                </c:pt>
                <c:pt idx="1">
                  <c:v>58.82352941176471</c:v>
                </c:pt>
                <c:pt idx="2">
                  <c:v>58.82352941176471</c:v>
                </c:pt>
                <c:pt idx="3">
                  <c:v>64.705882352941174</c:v>
                </c:pt>
                <c:pt idx="4">
                  <c:v>76.470588235294116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1EB-ABBD-92382F644C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521231"/>
        <c:axId val="236518735"/>
      </c:barChart>
      <c:catAx>
        <c:axId val="23652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518735"/>
        <c:crosses val="autoZero"/>
        <c:auto val="1"/>
        <c:lblAlgn val="ctr"/>
        <c:lblOffset val="100"/>
        <c:noMultiLvlLbl val="0"/>
      </c:catAx>
      <c:valAx>
        <c:axId val="236518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5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84702093397746E-2"/>
          <c:y val="8.988761153109423E-2"/>
          <c:w val="0.93126415357500603"/>
          <c:h val="0.4324372668761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Munka1!$D$1</c:f>
              <c:strCache>
                <c:ptCount val="1"/>
                <c:pt idx="0">
                  <c:v>egyáltalán nem mennek jó irányba a dolgok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933-B5F1-8255FBA3E164}"/>
            </c:ext>
          </c:extLst>
        </c:ser>
        <c:ser>
          <c:idx val="1"/>
          <c:order val="1"/>
          <c:tx>
            <c:strRef>
              <c:f>Munka1!$E$1</c:f>
              <c:strCache>
                <c:ptCount val="1"/>
                <c:pt idx="0">
                  <c:v>inkább rossz irányba mennek a dolgok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933-B5F1-8255FBA3E164}"/>
            </c:ext>
          </c:extLst>
        </c:ser>
        <c:ser>
          <c:idx val="2"/>
          <c:order val="2"/>
          <c:tx>
            <c:strRef>
              <c:f>Munka1!$F$1</c:f>
              <c:strCache>
                <c:ptCount val="1"/>
                <c:pt idx="0">
                  <c:v>inkább jó irányba mennek a dolgok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933-B5F1-8255FBA3E164}"/>
            </c:ext>
          </c:extLst>
        </c:ser>
        <c:ser>
          <c:idx val="3"/>
          <c:order val="3"/>
          <c:tx>
            <c:strRef>
              <c:f>Munka1!$G$1</c:f>
              <c:strCache>
                <c:ptCount val="1"/>
                <c:pt idx="0">
                  <c:v>nagyon jó irányba mennek a dolgok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33-B5F1-8255FBA3E164}"/>
            </c:ext>
          </c:extLst>
        </c:ser>
        <c:ser>
          <c:idx val="4"/>
          <c:order val="4"/>
          <c:tx>
            <c:strRef>
              <c:f>Munka1!$H$1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933-B5F1-8255FBA3E164}"/>
            </c:ext>
          </c:extLst>
        </c:ser>
        <c:ser>
          <c:idx val="5"/>
          <c:order val="5"/>
          <c:tx>
            <c:strRef>
              <c:f>Munka1!$I$1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933-B5F1-8255FBA3E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2462031"/>
        <c:axId val="412470351"/>
      </c:barChart>
      <c:catAx>
        <c:axId val="4124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0351"/>
        <c:crosses val="autoZero"/>
        <c:auto val="1"/>
        <c:lblAlgn val="ctr"/>
        <c:lblOffset val="100"/>
        <c:noMultiLvlLbl val="0"/>
      </c:catAx>
      <c:valAx>
        <c:axId val="41247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4731383214772E-2"/>
          <c:y val="0.73239036059924212"/>
          <c:w val="0.95566992531730643"/>
          <c:h val="0.21858003311107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Túlzsúfolt</c:v>
                </c:pt>
                <c:pt idx="1">
                  <c:v>Fiatalos</c:v>
                </c:pt>
                <c:pt idx="2">
                  <c:v>Zöld</c:v>
                </c:pt>
                <c:pt idx="3">
                  <c:v>Modern, fejlődő</c:v>
                </c:pt>
                <c:pt idx="4">
                  <c:v>Zajos</c:v>
                </c:pt>
                <c:pt idx="5">
                  <c:v>Biztonságos</c:v>
                </c:pt>
                <c:pt idx="6">
                  <c:v>Barátságosak az emberek</c:v>
                </c:pt>
                <c:pt idx="7">
                  <c:v>Rendezett, otthonos</c:v>
                </c:pt>
                <c:pt idx="8">
                  <c:v>Életteli, vidám</c:v>
                </c:pt>
                <c:pt idx="9">
                  <c:v>Családias</c:v>
                </c:pt>
                <c:pt idx="10">
                  <c:v>Nyugodt</c:v>
                </c:pt>
                <c:pt idx="11">
                  <c:v>Unalmas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0</c:v>
                </c:pt>
                <c:pt idx="1">
                  <c:v>3.125</c:v>
                </c:pt>
                <c:pt idx="2">
                  <c:v>6.25</c:v>
                </c:pt>
                <c:pt idx="3">
                  <c:v>6.25</c:v>
                </c:pt>
                <c:pt idx="4">
                  <c:v>6.25</c:v>
                </c:pt>
                <c:pt idx="5">
                  <c:v>9.375</c:v>
                </c:pt>
                <c:pt idx="6">
                  <c:v>12.5</c:v>
                </c:pt>
                <c:pt idx="7">
                  <c:v>12.5</c:v>
                </c:pt>
                <c:pt idx="8">
                  <c:v>12.5</c:v>
                </c:pt>
                <c:pt idx="9">
                  <c:v>15.625</c:v>
                </c:pt>
                <c:pt idx="10">
                  <c:v>34.375</c:v>
                </c:pt>
                <c:pt idx="11">
                  <c:v>34.375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12A-BDAA-0D7F7296C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913743"/>
        <c:axId val="732907919"/>
      </c:barChart>
      <c:catAx>
        <c:axId val="73291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7919"/>
        <c:crosses val="autoZero"/>
        <c:auto val="1"/>
        <c:lblAlgn val="ctr"/>
        <c:lblOffset val="100"/>
        <c:noMultiLvlLbl val="0"/>
      </c:catAx>
      <c:valAx>
        <c:axId val="732907919"/>
        <c:scaling>
          <c:orientation val="minMax"/>
          <c:max val="8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extTo"/>
        <c:crossAx val="7329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E-491C-9BB8-EEFFA54FBD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E-491C-9BB8-EEFFA54FBD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Munka1!$A$2:$A$3</c:f>
              <c:strCache>
                <c:ptCount val="2"/>
                <c:pt idx="0">
                  <c:v>Fiú</c:v>
                </c:pt>
                <c:pt idx="1">
                  <c:v>Lány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A-4F5C-9430-E5F270F48E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40066819596983"/>
          <c:y val="4.9207328757086985E-2"/>
          <c:w val="0.54594916089549339"/>
          <c:h val="0.72007651968574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Munka1!$B$2:$G$2</c:f>
              <c:numCache>
                <c:formatCode>###0.0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1EB-ABBD-92382F644C3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csak hallottam róla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Munka1!$B$3:$G$3</c:f>
              <c:numCache>
                <c:formatCode>###0.0</c:formatCode>
                <c:ptCount val="6"/>
                <c:pt idx="0">
                  <c:v>28.125</c:v>
                </c:pt>
                <c:pt idx="1">
                  <c:v>31.25</c:v>
                </c:pt>
                <c:pt idx="2">
                  <c:v>18.75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1EB-ABBD-92382F644C3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nem hallottam róla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Munka1!$B$4:$G$4</c:f>
              <c:numCache>
                <c:formatCode>###0.0</c:formatCode>
                <c:ptCount val="6"/>
                <c:pt idx="0">
                  <c:v>18.75</c:v>
                </c:pt>
                <c:pt idx="1">
                  <c:v>3.125</c:v>
                </c:pt>
                <c:pt idx="2">
                  <c:v>15.625</c:v>
                </c:pt>
                <c:pt idx="3">
                  <c:v>3.125</c:v>
                </c:pt>
                <c:pt idx="4">
                  <c:v>15.625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1EB-ABBD-92382F644C3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részt vettem rajta és nem tetszett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Munka1!$B$5:$G$5</c:f>
              <c:numCache>
                <c:formatCode>###0.0</c:formatCode>
                <c:ptCount val="6"/>
                <c:pt idx="1">
                  <c:v>6.25</c:v>
                </c:pt>
                <c:pt idx="3">
                  <c:v>3.125</c:v>
                </c:pt>
                <c:pt idx="4">
                  <c:v>9.375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B-408F-A58F-345269D2E061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részt vettem rajta és tetszett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Munka1!$B$6:$G$6</c:f>
              <c:numCache>
                <c:formatCode>###0.0</c:formatCode>
                <c:ptCount val="6"/>
                <c:pt idx="0">
                  <c:v>3.125</c:v>
                </c:pt>
                <c:pt idx="1">
                  <c:v>9.375</c:v>
                </c:pt>
                <c:pt idx="2">
                  <c:v>15.625</c:v>
                </c:pt>
                <c:pt idx="3">
                  <c:v>18.75</c:v>
                </c:pt>
                <c:pt idx="4">
                  <c:v>25</c:v>
                </c:pt>
                <c:pt idx="5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B-408F-A58F-345269D2E0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521231"/>
        <c:axId val="236518735"/>
      </c:barChart>
      <c:catAx>
        <c:axId val="23652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518735"/>
        <c:crosses val="autoZero"/>
        <c:auto val="1"/>
        <c:lblAlgn val="ctr"/>
        <c:lblOffset val="100"/>
        <c:noMultiLvlLbl val="0"/>
      </c:catAx>
      <c:valAx>
        <c:axId val="236518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5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75285259905669"/>
          <c:y val="0.80954439015318025"/>
          <c:w val="0.89058132653525746"/>
          <c:h val="0.16361524870659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84702093397746E-2"/>
          <c:y val="8.988761153109423E-2"/>
          <c:w val="0.93126415357500603"/>
          <c:h val="0.4324372668761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Munka1!$D$1</c:f>
              <c:strCache>
                <c:ptCount val="1"/>
                <c:pt idx="0">
                  <c:v>egyáltalán nem mennek jó irányba a dolgok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933-B5F1-8255FBA3E164}"/>
            </c:ext>
          </c:extLst>
        </c:ser>
        <c:ser>
          <c:idx val="1"/>
          <c:order val="1"/>
          <c:tx>
            <c:strRef>
              <c:f>Munka1!$E$1</c:f>
              <c:strCache>
                <c:ptCount val="1"/>
                <c:pt idx="0">
                  <c:v>inkább rossz irányba mennek a dolgok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933-B5F1-8255FBA3E164}"/>
            </c:ext>
          </c:extLst>
        </c:ser>
        <c:ser>
          <c:idx val="2"/>
          <c:order val="2"/>
          <c:tx>
            <c:strRef>
              <c:f>Munka1!$F$1</c:f>
              <c:strCache>
                <c:ptCount val="1"/>
                <c:pt idx="0">
                  <c:v>inkább jó irányba mennek a dolgok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933-B5F1-8255FBA3E164}"/>
            </c:ext>
          </c:extLst>
        </c:ser>
        <c:ser>
          <c:idx val="3"/>
          <c:order val="3"/>
          <c:tx>
            <c:strRef>
              <c:f>Munka1!$G$1</c:f>
              <c:strCache>
                <c:ptCount val="1"/>
                <c:pt idx="0">
                  <c:v>nagyon jó irányba mennek a dolgok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33-B5F1-8255FBA3E164}"/>
            </c:ext>
          </c:extLst>
        </c:ser>
        <c:ser>
          <c:idx val="4"/>
          <c:order val="4"/>
          <c:tx>
            <c:strRef>
              <c:f>Munka1!$H$1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0.0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933-B5F1-8255FBA3E164}"/>
            </c:ext>
          </c:extLst>
        </c:ser>
        <c:ser>
          <c:idx val="5"/>
          <c:order val="5"/>
          <c:tx>
            <c:strRef>
              <c:f>Munka1!$I$1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933-B5F1-8255FBA3E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2462031"/>
        <c:axId val="412470351"/>
      </c:barChart>
      <c:catAx>
        <c:axId val="4124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0351"/>
        <c:crosses val="autoZero"/>
        <c:auto val="1"/>
        <c:lblAlgn val="ctr"/>
        <c:lblOffset val="100"/>
        <c:noMultiLvlLbl val="0"/>
      </c:catAx>
      <c:valAx>
        <c:axId val="41247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4731383214772E-2"/>
          <c:y val="0.73239036059924212"/>
          <c:w val="0.95566992531730643"/>
          <c:h val="0.21858003311107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Túlzsúfolt</c:v>
                </c:pt>
                <c:pt idx="1">
                  <c:v>Zajos</c:v>
                </c:pt>
                <c:pt idx="2">
                  <c:v>Életteli, vidám</c:v>
                </c:pt>
                <c:pt idx="3">
                  <c:v>Fiatalos</c:v>
                </c:pt>
                <c:pt idx="4">
                  <c:v>Unalmas</c:v>
                </c:pt>
                <c:pt idx="5">
                  <c:v>Zöld</c:v>
                </c:pt>
                <c:pt idx="6">
                  <c:v>Barátságosak az emberek</c:v>
                </c:pt>
                <c:pt idx="7">
                  <c:v>Rendezett, otthonos</c:v>
                </c:pt>
                <c:pt idx="8">
                  <c:v>Biztonságos</c:v>
                </c:pt>
                <c:pt idx="9">
                  <c:v>Modern, fejlődő</c:v>
                </c:pt>
                <c:pt idx="10">
                  <c:v>Családias</c:v>
                </c:pt>
                <c:pt idx="11">
                  <c:v>Nyugodt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0</c:v>
                </c:pt>
                <c:pt idx="1">
                  <c:v>3.4482758620689653</c:v>
                </c:pt>
                <c:pt idx="2">
                  <c:v>10.344827586206897</c:v>
                </c:pt>
                <c:pt idx="3">
                  <c:v>13.793103448275861</c:v>
                </c:pt>
                <c:pt idx="4">
                  <c:v>13.793103448275861</c:v>
                </c:pt>
                <c:pt idx="5">
                  <c:v>17.241379310344829</c:v>
                </c:pt>
                <c:pt idx="6">
                  <c:v>24.137931034482758</c:v>
                </c:pt>
                <c:pt idx="7">
                  <c:v>24.137931034482758</c:v>
                </c:pt>
                <c:pt idx="8">
                  <c:v>27.586206896551722</c:v>
                </c:pt>
                <c:pt idx="9">
                  <c:v>31.03448275862069</c:v>
                </c:pt>
                <c:pt idx="10">
                  <c:v>34.482758620689658</c:v>
                </c:pt>
                <c:pt idx="11">
                  <c:v>41.379310344827587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12A-BDAA-0D7F7296C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913743"/>
        <c:axId val="732907919"/>
      </c:barChart>
      <c:catAx>
        <c:axId val="73291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7919"/>
        <c:crosses val="autoZero"/>
        <c:auto val="1"/>
        <c:lblAlgn val="ctr"/>
        <c:lblOffset val="100"/>
        <c:noMultiLvlLbl val="0"/>
      </c:catAx>
      <c:valAx>
        <c:axId val="732907919"/>
        <c:scaling>
          <c:orientation val="minMax"/>
          <c:max val="8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extTo"/>
        <c:crossAx val="7329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40066819596983"/>
          <c:y val="4.9207328757086985E-2"/>
          <c:w val="0.54594916089549339"/>
          <c:h val="0.72007651968574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Munka1!$B$2:$G$2</c:f>
              <c:numCache>
                <c:formatCode>###0.0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1EB-ABBD-92382F644C3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csak hallottam róla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Munka1!$B$3:$G$3</c:f>
              <c:numCache>
                <c:formatCode>###0.0</c:formatCode>
                <c:ptCount val="6"/>
                <c:pt idx="0">
                  <c:v>28.125</c:v>
                </c:pt>
                <c:pt idx="1">
                  <c:v>31.25</c:v>
                </c:pt>
                <c:pt idx="2">
                  <c:v>18.75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1EB-ABBD-92382F644C3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nem hallottam róla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Munka1!$B$4:$G$4</c:f>
              <c:numCache>
                <c:formatCode>###0.0</c:formatCode>
                <c:ptCount val="6"/>
                <c:pt idx="0">
                  <c:v>18.75</c:v>
                </c:pt>
                <c:pt idx="1">
                  <c:v>3.125</c:v>
                </c:pt>
                <c:pt idx="2">
                  <c:v>15.625</c:v>
                </c:pt>
                <c:pt idx="3">
                  <c:v>3.125</c:v>
                </c:pt>
                <c:pt idx="4">
                  <c:v>15.625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1EB-ABBD-92382F644C3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részt vettem rajta és nem tetszett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Munka1!$B$5:$G$5</c:f>
              <c:numCache>
                <c:formatCode>###0.0</c:formatCode>
                <c:ptCount val="6"/>
                <c:pt idx="1">
                  <c:v>6.25</c:v>
                </c:pt>
                <c:pt idx="3">
                  <c:v>3.125</c:v>
                </c:pt>
                <c:pt idx="4">
                  <c:v>9.375</c:v>
                </c:pt>
                <c:pt idx="5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B-408F-A58F-345269D2E061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részt vettem rajta és tetszett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Munka1!$B$1:$G$1</c:f>
              <c:strCache>
                <c:ptCount val="6"/>
                <c:pt idx="0">
                  <c:v>Mesés gyereknap</c:v>
                </c:pt>
                <c:pt idx="1">
                  <c:v>Nagymágocsi falusi disznótoros</c:v>
                </c:pt>
                <c:pt idx="2">
                  <c:v>Nagymágocsi nyári táborok</c:v>
                </c:pt>
                <c:pt idx="3">
                  <c:v>Nagymágocsi Fosztónap</c:v>
                </c:pt>
                <c:pt idx="4">
                  <c:v>Grillmesterek éjszakája</c:v>
                </c:pt>
                <c:pt idx="5">
                  <c:v>Nagymágocsi falunap és búcsú</c:v>
                </c:pt>
              </c:strCache>
            </c:strRef>
          </c:cat>
          <c:val>
            <c:numRef>
              <c:f>Munka1!$B$6:$G$6</c:f>
              <c:numCache>
                <c:formatCode>###0.0</c:formatCode>
                <c:ptCount val="6"/>
                <c:pt idx="0">
                  <c:v>3.125</c:v>
                </c:pt>
                <c:pt idx="1">
                  <c:v>9.375</c:v>
                </c:pt>
                <c:pt idx="2">
                  <c:v>15.625</c:v>
                </c:pt>
                <c:pt idx="3">
                  <c:v>18.75</c:v>
                </c:pt>
                <c:pt idx="4">
                  <c:v>25</c:v>
                </c:pt>
                <c:pt idx="5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B-408F-A58F-345269D2E0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521231"/>
        <c:axId val="236518735"/>
      </c:barChart>
      <c:catAx>
        <c:axId val="23652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518735"/>
        <c:crosses val="autoZero"/>
        <c:auto val="1"/>
        <c:lblAlgn val="ctr"/>
        <c:lblOffset val="100"/>
        <c:noMultiLvlLbl val="0"/>
      </c:catAx>
      <c:valAx>
        <c:axId val="236518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5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75285259905669"/>
          <c:y val="0.80954439015318025"/>
          <c:w val="0.89058132653525746"/>
          <c:h val="0.16361524870659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484702093397746E-2"/>
          <c:y val="8.988761153109423E-2"/>
          <c:w val="0.93126415357500603"/>
          <c:h val="0.43243726687612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Munka1!$D$1</c:f>
              <c:strCache>
                <c:ptCount val="1"/>
                <c:pt idx="0">
                  <c:v>egyáltalán nem mennek jó irányba a dolgok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933-B5F1-8255FBA3E164}"/>
            </c:ext>
          </c:extLst>
        </c:ser>
        <c:ser>
          <c:idx val="1"/>
          <c:order val="1"/>
          <c:tx>
            <c:strRef>
              <c:f>Munka1!$E$1</c:f>
              <c:strCache>
                <c:ptCount val="1"/>
                <c:pt idx="0">
                  <c:v>inkább rossz irányba mennek a dolgok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E21-4933-B5F1-8255FBA3E164}"/>
            </c:ext>
          </c:extLst>
        </c:ser>
        <c:ser>
          <c:idx val="2"/>
          <c:order val="2"/>
          <c:tx>
            <c:strRef>
              <c:f>Munka1!$F$1</c:f>
              <c:strCache>
                <c:ptCount val="1"/>
                <c:pt idx="0">
                  <c:v>inkább jó irányba mennek a dolgok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933-B5F1-8255FBA3E164}"/>
            </c:ext>
          </c:extLst>
        </c:ser>
        <c:ser>
          <c:idx val="3"/>
          <c:order val="3"/>
          <c:tx>
            <c:strRef>
              <c:f>Munka1!$G$1</c:f>
              <c:strCache>
                <c:ptCount val="1"/>
                <c:pt idx="0">
                  <c:v>nagyon jó irányba mennek a dolgok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933-B5F1-8255FBA3E164}"/>
            </c:ext>
          </c:extLst>
        </c:ser>
        <c:ser>
          <c:idx val="4"/>
          <c:order val="4"/>
          <c:tx>
            <c:strRef>
              <c:f>Munka1!$H$1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0.0</c:formatCode>
                <c:ptCount val="1"/>
                <c:pt idx="0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933-B5F1-8255FBA3E164}"/>
            </c:ext>
          </c:extLst>
        </c:ser>
        <c:ser>
          <c:idx val="5"/>
          <c:order val="5"/>
          <c:tx>
            <c:strRef>
              <c:f>Munka1!$I$1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0.0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933-B5F1-8255FBA3E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2462031"/>
        <c:axId val="412470351"/>
      </c:barChart>
      <c:catAx>
        <c:axId val="41246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0351"/>
        <c:crosses val="autoZero"/>
        <c:auto val="1"/>
        <c:lblAlgn val="ctr"/>
        <c:lblOffset val="100"/>
        <c:noMultiLvlLbl val="0"/>
      </c:catAx>
      <c:valAx>
        <c:axId val="412470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6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4731383214772E-2"/>
          <c:y val="0.73239036059924212"/>
          <c:w val="0.95566992531730643"/>
          <c:h val="0.21858003311107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Túlzsúfolt</c:v>
                </c:pt>
                <c:pt idx="1">
                  <c:v>Zajos</c:v>
                </c:pt>
                <c:pt idx="2">
                  <c:v>Unalmas</c:v>
                </c:pt>
                <c:pt idx="3">
                  <c:v>Zöld</c:v>
                </c:pt>
                <c:pt idx="4">
                  <c:v>Rendezett, otthonos</c:v>
                </c:pt>
                <c:pt idx="5">
                  <c:v>Barátságosak az emberek</c:v>
                </c:pt>
                <c:pt idx="6">
                  <c:v>Életteli, vidám</c:v>
                </c:pt>
                <c:pt idx="7">
                  <c:v>Nyugodt</c:v>
                </c:pt>
                <c:pt idx="8">
                  <c:v>Fiatalos</c:v>
                </c:pt>
                <c:pt idx="9">
                  <c:v>Családias</c:v>
                </c:pt>
                <c:pt idx="10">
                  <c:v>Biztonságos</c:v>
                </c:pt>
                <c:pt idx="11">
                  <c:v>Modern, fejlődő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0</c:v>
                </c:pt>
                <c:pt idx="1">
                  <c:v>9.375</c:v>
                </c:pt>
                <c:pt idx="2">
                  <c:v>12.5</c:v>
                </c:pt>
                <c:pt idx="3">
                  <c:v>18.75</c:v>
                </c:pt>
                <c:pt idx="4">
                  <c:v>21.875</c:v>
                </c:pt>
                <c:pt idx="5">
                  <c:v>25</c:v>
                </c:pt>
                <c:pt idx="6">
                  <c:v>25</c:v>
                </c:pt>
                <c:pt idx="7">
                  <c:v>31.25</c:v>
                </c:pt>
                <c:pt idx="8">
                  <c:v>34.375</c:v>
                </c:pt>
                <c:pt idx="9">
                  <c:v>34.375</c:v>
                </c:pt>
                <c:pt idx="10">
                  <c:v>37.5</c:v>
                </c:pt>
                <c:pt idx="11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12A-BDAA-0D7F7296C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913743"/>
        <c:axId val="732907919"/>
      </c:barChart>
      <c:catAx>
        <c:axId val="73291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7919"/>
        <c:crosses val="autoZero"/>
        <c:auto val="1"/>
        <c:lblAlgn val="ctr"/>
        <c:lblOffset val="100"/>
        <c:noMultiLvlLbl val="0"/>
      </c:catAx>
      <c:valAx>
        <c:axId val="732907919"/>
        <c:scaling>
          <c:orientation val="minMax"/>
          <c:max val="8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out"/>
        <c:minorTickMark val="none"/>
        <c:tickLblPos val="nextTo"/>
        <c:crossAx val="7329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40066819596983"/>
          <c:y val="4.9207328757086985E-2"/>
          <c:w val="0.54594916089549339"/>
          <c:h val="0.720076519685749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Nem válaszolt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Székkutasi Advent</c:v>
                </c:pt>
                <c:pt idx="1">
                  <c:v>Székkutasi Aratóverseny</c:v>
                </c:pt>
                <c:pt idx="2">
                  <c:v>Székkutasi Gyereknap</c:v>
                </c:pt>
                <c:pt idx="3">
                  <c:v>Székkutasi Főtéri Falunap</c:v>
                </c:pt>
              </c:strCache>
            </c:strRef>
          </c:cat>
          <c:val>
            <c:numRef>
              <c:f>Munka1!$B$2:$E$2</c:f>
              <c:numCache>
                <c:formatCode>###0.0</c:formatCode>
                <c:ptCount val="4"/>
                <c:pt idx="0">
                  <c:v>37.5</c:v>
                </c:pt>
                <c:pt idx="1">
                  <c:v>40.625</c:v>
                </c:pt>
                <c:pt idx="2">
                  <c:v>37.5</c:v>
                </c:pt>
                <c:pt idx="3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1EB-ABBD-92382F644C3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Csak hallottam róla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Székkutasi Advent</c:v>
                </c:pt>
                <c:pt idx="1">
                  <c:v>Székkutasi Aratóverseny</c:v>
                </c:pt>
                <c:pt idx="2">
                  <c:v>Székkutasi Gyereknap</c:v>
                </c:pt>
                <c:pt idx="3">
                  <c:v>Székkutasi Főtéri Falunap</c:v>
                </c:pt>
              </c:strCache>
            </c:strRef>
          </c:cat>
          <c:val>
            <c:numRef>
              <c:f>Munka1!$B$3:$E$3</c:f>
              <c:numCache>
                <c:formatCode>###0.0</c:formatCode>
                <c:ptCount val="4"/>
                <c:pt idx="0">
                  <c:v>28.125</c:v>
                </c:pt>
                <c:pt idx="1">
                  <c:v>18.75</c:v>
                </c:pt>
                <c:pt idx="2">
                  <c:v>21.875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1EB-ABBD-92382F644C3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Nem hallottam róla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Székkutasi Advent</c:v>
                </c:pt>
                <c:pt idx="1">
                  <c:v>Székkutasi Aratóverseny</c:v>
                </c:pt>
                <c:pt idx="2">
                  <c:v>Székkutasi Gyereknap</c:v>
                </c:pt>
                <c:pt idx="3">
                  <c:v>Székkutasi Főtéri Falunap</c:v>
                </c:pt>
              </c:strCache>
            </c:strRef>
          </c:cat>
          <c:val>
            <c:numRef>
              <c:f>Munka1!$B$4:$E$4</c:f>
              <c:numCache>
                <c:formatCode>###0.0</c:formatCode>
                <c:ptCount val="4"/>
                <c:pt idx="0">
                  <c:v>3.125</c:v>
                </c:pt>
                <c:pt idx="1">
                  <c:v>6.25</c:v>
                </c:pt>
                <c:pt idx="2">
                  <c:v>3.125</c:v>
                </c:pt>
                <c:pt idx="3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1EB-ABBD-92382F644C3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Részt vettem rajta és nem tetszett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Székkutasi Advent</c:v>
                </c:pt>
                <c:pt idx="1">
                  <c:v>Székkutasi Aratóverseny</c:v>
                </c:pt>
                <c:pt idx="2">
                  <c:v>Székkutasi Gyereknap</c:v>
                </c:pt>
                <c:pt idx="3">
                  <c:v>Székkutasi Főtéri Falunap</c:v>
                </c:pt>
              </c:strCache>
            </c:strRef>
          </c:cat>
          <c:val>
            <c:numRef>
              <c:f>Munka1!$B$5:$E$5</c:f>
              <c:numCache>
                <c:formatCode>General</c:formatCode>
                <c:ptCount val="4"/>
                <c:pt idx="0" formatCode="###0.0">
                  <c:v>6.25</c:v>
                </c:pt>
                <c:pt idx="2" formatCode="###0.0">
                  <c:v>3.125</c:v>
                </c:pt>
                <c:pt idx="3" formatCode="###0.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B-408F-A58F-345269D2E061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Részt vettem rajta és tetszett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Székkutasi Advent</c:v>
                </c:pt>
                <c:pt idx="1">
                  <c:v>Székkutasi Aratóverseny</c:v>
                </c:pt>
                <c:pt idx="2">
                  <c:v>Székkutasi Gyereknap</c:v>
                </c:pt>
                <c:pt idx="3">
                  <c:v>Székkutasi Főtéri Falunap</c:v>
                </c:pt>
              </c:strCache>
            </c:strRef>
          </c:cat>
          <c:val>
            <c:numRef>
              <c:f>Munka1!$B$6:$E$6</c:f>
              <c:numCache>
                <c:formatCode>###0.0</c:formatCode>
                <c:ptCount val="4"/>
                <c:pt idx="0">
                  <c:v>25</c:v>
                </c:pt>
                <c:pt idx="1">
                  <c:v>34.375</c:v>
                </c:pt>
                <c:pt idx="2">
                  <c:v>34.375</c:v>
                </c:pt>
                <c:pt idx="3">
                  <c:v>56.25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B-408F-A58F-345269D2E0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521231"/>
        <c:axId val="236518735"/>
      </c:barChart>
      <c:catAx>
        <c:axId val="236521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6518735"/>
        <c:crosses val="autoZero"/>
        <c:auto val="1"/>
        <c:lblAlgn val="ctr"/>
        <c:lblOffset val="100"/>
        <c:noMultiLvlLbl val="0"/>
      </c:catAx>
      <c:valAx>
        <c:axId val="236518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652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75285259905669"/>
          <c:y val="0.80954439015318025"/>
          <c:w val="0.89058132653525746"/>
          <c:h val="0.16361524870659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Nem válaszol</c:v>
                </c:pt>
                <c:pt idx="1">
                  <c:v>Nem tudja</c:v>
                </c:pt>
                <c:pt idx="2">
                  <c:v>Egyáltalán nem vagyok aktív</c:v>
                </c:pt>
                <c:pt idx="3">
                  <c:v>Folyamatosan nyomon követem közösségem, lakókörnyezetem helyzetét, és gyakran kezdeményezek</c:v>
                </c:pt>
                <c:pt idx="4">
                  <c:v>Ha valaki szól, megyek, de magamtól nem kezdeményezek</c:v>
                </c:pt>
                <c:pt idx="5">
                  <c:v>Inkább aktív vagyok, néha én is szoktam kezdeményezni</c:v>
                </c:pt>
                <c:pt idx="6">
                  <c:v>Inkább nem vagyok aktív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40.299999999999997</c:v>
                </c:pt>
                <c:pt idx="1">
                  <c:v>5.0999999999999996</c:v>
                </c:pt>
                <c:pt idx="2" formatCode="###0.0">
                  <c:v>7.4</c:v>
                </c:pt>
                <c:pt idx="3" formatCode="###0.0">
                  <c:v>5.6</c:v>
                </c:pt>
                <c:pt idx="4" formatCode="###0.0">
                  <c:v>20.399999999999999</c:v>
                </c:pt>
                <c:pt idx="5" formatCode="###0.0">
                  <c:v>13</c:v>
                </c:pt>
                <c:pt idx="6" formatCode="###0.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7-41BC-BB75-A9F85B8C8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47778767"/>
        <c:axId val="1947785007"/>
      </c:barChart>
      <c:catAx>
        <c:axId val="194777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7785007"/>
        <c:crosses val="autoZero"/>
        <c:auto val="1"/>
        <c:lblAlgn val="ctr"/>
        <c:lblOffset val="100"/>
        <c:noMultiLvlLbl val="0"/>
      </c:catAx>
      <c:valAx>
        <c:axId val="19477850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777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Nem válaszol</c:v>
                </c:pt>
                <c:pt idx="1">
                  <c:v>Nem tudja</c:v>
                </c:pt>
                <c:pt idx="2">
                  <c:v>Egyáltalán nem aktívak</c:v>
                </c:pt>
                <c:pt idx="3">
                  <c:v>A fiatalok rendkívül aktívak, többen folyamatosan nyomon követik a lehetőségeket és sokat tesznek a lakókörnyezet és a közösség fejlődéséért</c:v>
                </c:pt>
                <c:pt idx="4">
                  <c:v>Ha szólnak nekik, akkor csatlakoznak</c:v>
                </c:pt>
                <c:pt idx="5">
                  <c:v>Inkább aktívak, néha maguktól is kezdeményeznek</c:v>
                </c:pt>
                <c:pt idx="6">
                  <c:v>Inkább nem aktívak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 formatCode="###0.0">
                  <c:v>40.299999999999997</c:v>
                </c:pt>
                <c:pt idx="1">
                  <c:v>4.2</c:v>
                </c:pt>
                <c:pt idx="2" formatCode="###0.0">
                  <c:v>8.8000000000000007</c:v>
                </c:pt>
                <c:pt idx="3" formatCode="###0.0">
                  <c:v>3.7</c:v>
                </c:pt>
                <c:pt idx="4" formatCode="###0.0">
                  <c:v>20.8</c:v>
                </c:pt>
                <c:pt idx="5" formatCode="###0.0">
                  <c:v>7.9</c:v>
                </c:pt>
                <c:pt idx="6" formatCode="###0.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3-429D-AC3F-953CD9A7CB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6759231"/>
        <c:axId val="1956762559"/>
      </c:barChart>
      <c:catAx>
        <c:axId val="1956759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56762559"/>
        <c:crosses val="autoZero"/>
        <c:auto val="1"/>
        <c:lblAlgn val="ctr"/>
        <c:lblOffset val="100"/>
        <c:noMultiLvlLbl val="0"/>
      </c:catAx>
      <c:valAx>
        <c:axId val="19567625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95675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6.0606060606060606</c:v>
                </c:pt>
                <c:pt idx="1">
                  <c:v>9.375</c:v>
                </c:pt>
                <c:pt idx="3">
                  <c:v>3.4482758620689653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7-41BC-BB75-A9F85B8C84C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43.43434343434344</c:v>
                </c:pt>
                <c:pt idx="1">
                  <c:v>50</c:v>
                </c:pt>
                <c:pt idx="2">
                  <c:v>37.5</c:v>
                </c:pt>
                <c:pt idx="3">
                  <c:v>31.03448275862069</c:v>
                </c:pt>
                <c:pt idx="4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7-45B8-AFDD-E3FF2043A12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Egyáltalán nem vagyok aktív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10.1010101010101</c:v>
                </c:pt>
                <c:pt idx="1">
                  <c:v>9.375</c:v>
                </c:pt>
                <c:pt idx="2">
                  <c:v>3.125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7-45B8-AFDD-E3FF2043A125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Inkább nem vagyok aktív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8.0808080808080813</c:v>
                </c:pt>
                <c:pt idx="1">
                  <c:v>9.375</c:v>
                </c:pt>
                <c:pt idx="2">
                  <c:v>9.375</c:v>
                </c:pt>
                <c:pt idx="3">
                  <c:v>10.344827586206897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7-45B8-AFDD-E3FF2043A125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Ha valaki szól, megyek, de magamtól nem kezdeményezek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17.171717171717169</c:v>
                </c:pt>
                <c:pt idx="1">
                  <c:v>15.625</c:v>
                </c:pt>
                <c:pt idx="2">
                  <c:v>18.75</c:v>
                </c:pt>
                <c:pt idx="3">
                  <c:v>20.689655172413794</c:v>
                </c:pt>
                <c:pt idx="4">
                  <c:v>41.17647058823529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07-45B8-AFDD-E3FF2043A125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Inkább aktív vagyok, néha én is szoktam kezdeményezni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9.0909090909090917</c:v>
                </c:pt>
                <c:pt idx="1">
                  <c:v>6.25</c:v>
                </c:pt>
                <c:pt idx="2">
                  <c:v>28.125</c:v>
                </c:pt>
                <c:pt idx="3">
                  <c:v>20.689655172413794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7-45B8-AFDD-E3FF2043A125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Folyamatosan nyomon követem közösségem, lakókörnyezetem helyzetét, és gyak-ran kezdeményezek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General</c:formatCode>
                <c:ptCount val="5"/>
                <c:pt idx="0" formatCode="0.0">
                  <c:v>6.0606060606060606</c:v>
                </c:pt>
                <c:pt idx="2" formatCode="0.0">
                  <c:v>3.125</c:v>
                </c:pt>
                <c:pt idx="3" formatCode="0.0">
                  <c:v>13.793103448275861</c:v>
                </c:pt>
                <c:pt idx="4" formatCode="0.0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07-45B8-AFDD-E3FF2043A1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947778767"/>
        <c:axId val="1947785007"/>
      </c:barChart>
      <c:catAx>
        <c:axId val="194777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7785007"/>
        <c:crosses val="autoZero"/>
        <c:auto val="1"/>
        <c:lblAlgn val="ctr"/>
        <c:lblOffset val="100"/>
        <c:noMultiLvlLbl val="0"/>
      </c:catAx>
      <c:valAx>
        <c:axId val="1947785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477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Fiú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33.299999999999997</c:v>
                </c:pt>
                <c:pt idx="1">
                  <c:v>41.2</c:v>
                </c:pt>
                <c:pt idx="2">
                  <c:v>34.5</c:v>
                </c:pt>
                <c:pt idx="3">
                  <c:v>43.8</c:v>
                </c:pt>
                <c:pt idx="4">
                  <c:v>32.299999999999997</c:v>
                </c:pt>
                <c:pt idx="5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7-48A1-AD9A-80329E0F63E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Lány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66.7</c:v>
                </c:pt>
                <c:pt idx="1">
                  <c:v>58.8</c:v>
                </c:pt>
                <c:pt idx="2">
                  <c:v>65.5</c:v>
                </c:pt>
                <c:pt idx="3">
                  <c:v>56.3</c:v>
                </c:pt>
                <c:pt idx="4">
                  <c:v>68.7</c:v>
                </c:pt>
                <c:pt idx="5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7-48A1-AD9A-80329E0F63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0499551"/>
        <c:axId val="400511199"/>
      </c:barChart>
      <c:catAx>
        <c:axId val="400499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0511199"/>
        <c:crosses val="autoZero"/>
        <c:auto val="1"/>
        <c:lblAlgn val="ctr"/>
        <c:lblOffset val="100"/>
        <c:noMultiLvlLbl val="0"/>
      </c:catAx>
      <c:valAx>
        <c:axId val="400511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0499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5.0505050505050502</c:v>
                </c:pt>
                <c:pt idx="1">
                  <c:v>6.25</c:v>
                </c:pt>
                <c:pt idx="2">
                  <c:v>3.125</c:v>
                </c:pt>
                <c:pt idx="3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7-41BC-BB75-A9F85B8C84C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43.43434343434344</c:v>
                </c:pt>
                <c:pt idx="1">
                  <c:v>50</c:v>
                </c:pt>
                <c:pt idx="2">
                  <c:v>37.5</c:v>
                </c:pt>
                <c:pt idx="3">
                  <c:v>31.03448275862069</c:v>
                </c:pt>
                <c:pt idx="4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7-45B8-AFDD-E3FF2043A12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Egyáltalán nem aktívak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10.1010101010101</c:v>
                </c:pt>
                <c:pt idx="1">
                  <c:v>6.25</c:v>
                </c:pt>
                <c:pt idx="2">
                  <c:v>9.375</c:v>
                </c:pt>
                <c:pt idx="3">
                  <c:v>3.4482758620689653</c:v>
                </c:pt>
                <c:pt idx="4">
                  <c:v>11.76470588235294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7-45B8-AFDD-E3FF2043A125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Inkább nem aktívak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14.14141414141414</c:v>
                </c:pt>
                <c:pt idx="1">
                  <c:v>12.5</c:v>
                </c:pt>
                <c:pt idx="2">
                  <c:v>3.125</c:v>
                </c:pt>
                <c:pt idx="3">
                  <c:v>17.241379310344829</c:v>
                </c:pt>
                <c:pt idx="4">
                  <c:v>35.294117647058826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7-45B8-AFDD-E3FF2043A125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Ha szólnak nekik, akkor csatlakoznak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17.171717171717169</c:v>
                </c:pt>
                <c:pt idx="1">
                  <c:v>21.875</c:v>
                </c:pt>
                <c:pt idx="2">
                  <c:v>18.75</c:v>
                </c:pt>
                <c:pt idx="3">
                  <c:v>27.586206896551722</c:v>
                </c:pt>
                <c:pt idx="4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07-45B8-AFDD-E3FF2043A125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Inkább aktívak, néha maguktól is kezdeményeznek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Munka1!$G$2:$G$6</c:f>
              <c:numCache>
                <c:formatCode>General</c:formatCode>
                <c:ptCount val="5"/>
                <c:pt idx="0" formatCode="0.0">
                  <c:v>8.0808080808080813</c:v>
                </c:pt>
                <c:pt idx="2" formatCode="0.0">
                  <c:v>12.5</c:v>
                </c:pt>
                <c:pt idx="3" formatCode="0.0">
                  <c:v>17.241379310344829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7-45B8-AFDD-E3FF2043A125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A fiatalok rendkívül aktívak, többen folyamatosan nyomon követik a lehetőségeket és so-kat tesznek a lakókörnyezet és a közösség fejlődéséért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Munka1!$H$2:$H$6</c:f>
              <c:numCache>
                <c:formatCode>0.0</c:formatCode>
                <c:ptCount val="5"/>
                <c:pt idx="0">
                  <c:v>2.0202020202020203</c:v>
                </c:pt>
                <c:pt idx="1">
                  <c:v>3.125</c:v>
                </c:pt>
                <c:pt idx="2">
                  <c:v>15.625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07-45B8-AFDD-E3FF2043A1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947778767"/>
        <c:axId val="1947785007"/>
      </c:barChart>
      <c:catAx>
        <c:axId val="194777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47785007"/>
        <c:crosses val="autoZero"/>
        <c:auto val="1"/>
        <c:lblAlgn val="ctr"/>
        <c:lblOffset val="100"/>
        <c:noMultiLvlLbl val="0"/>
      </c:catAx>
      <c:valAx>
        <c:axId val="1947785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477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2-4FC2-976F-A5F5E31C30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3-4675-A9AC-4C9F205FF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B2-4FC2-976F-A5F5E31C30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33-4675-A9AC-4C9F205FF8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33-4675-A9AC-4C9F205FF8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33-4675-A9AC-4C9F205FF8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2-4FC2-976F-A5F5E31C30A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2B2-4FC2-976F-A5F5E31C3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Nem tudja</c:v>
                </c:pt>
                <c:pt idx="1">
                  <c:v>Nem válaszol</c:v>
                </c:pt>
                <c:pt idx="2">
                  <c:v>A nálam fiatabbak</c:v>
                </c:pt>
                <c:pt idx="3">
                  <c:v>A nálam idősebbek</c:v>
                </c:pt>
                <c:pt idx="4">
                  <c:v>Korombeliek</c:v>
                </c:pt>
                <c:pt idx="5">
                  <c:v>Nem a kortól függ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1.4</c:v>
                </c:pt>
                <c:pt idx="1">
                  <c:v>40.299999999999997</c:v>
                </c:pt>
                <c:pt idx="2">
                  <c:v>2.8</c:v>
                </c:pt>
                <c:pt idx="3">
                  <c:v>16.2</c:v>
                </c:pt>
                <c:pt idx="4">
                  <c:v>16.2</c:v>
                </c:pt>
                <c:pt idx="5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2-4FC2-976F-A5F5E31C30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 nálam fiatalabbak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1">
                  <c:v>3.4482758620689653</c:v>
                </c:pt>
                <c:pt idx="3">
                  <c:v>3.125</c:v>
                </c:pt>
                <c:pt idx="4">
                  <c:v>4.0404040404040407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B-44B9-9BA8-F5E6DC8F31C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 nálam idősebbek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1-4B36-8668-36C42B6B19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1-4B36-8668-36C42B6B19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1-4B36-8668-36C42B6B19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1-4B36-8668-36C42B6B19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35.294117647058826</c:v>
                </c:pt>
                <c:pt idx="1">
                  <c:v>17.241379310344829</c:v>
                </c:pt>
                <c:pt idx="2">
                  <c:v>12.5</c:v>
                </c:pt>
                <c:pt idx="3">
                  <c:v>9.375</c:v>
                </c:pt>
                <c:pt idx="4">
                  <c:v>17.171717171717169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26-4F07-B132-ECD105828192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Korombeliek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17.647058823529413</c:v>
                </c:pt>
                <c:pt idx="1">
                  <c:v>13.793103448275861</c:v>
                </c:pt>
                <c:pt idx="2">
                  <c:v>31.25</c:v>
                </c:pt>
                <c:pt idx="3">
                  <c:v>12.5</c:v>
                </c:pt>
                <c:pt idx="4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26-4F07-B132-ECD105828192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a kortól függ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23.52941176470588</c:v>
                </c:pt>
                <c:pt idx="1">
                  <c:v>31.03448275862069</c:v>
                </c:pt>
                <c:pt idx="2">
                  <c:v>18.75</c:v>
                </c:pt>
                <c:pt idx="3">
                  <c:v>25</c:v>
                </c:pt>
                <c:pt idx="4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26-4F07-B132-ECD105828192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Nem tujda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1">
                  <c:v>3.4482758620689653</c:v>
                </c:pt>
                <c:pt idx="4">
                  <c:v>2.0202020202020203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26-4F07-B132-ECD105828192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23.52941176470588</c:v>
                </c:pt>
                <c:pt idx="1">
                  <c:v>31.03448275862069</c:v>
                </c:pt>
                <c:pt idx="2">
                  <c:v>37.5</c:v>
                </c:pt>
                <c:pt idx="3">
                  <c:v>50</c:v>
                </c:pt>
                <c:pt idx="4">
                  <c:v>43.43434343434344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26-4F07-B132-ECD1058281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144716911"/>
        <c:axId val="2144718159"/>
      </c:barChart>
      <c:valAx>
        <c:axId val="214471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4716911"/>
        <c:crosses val="autoZero"/>
        <c:crossBetween val="between"/>
      </c:valAx>
      <c:catAx>
        <c:axId val="21447169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447181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Ennél ritkábban, de többször is évente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5.8823529411764701</c:v>
                </c:pt>
                <c:pt idx="1">
                  <c:v>10.344827586206897</c:v>
                </c:pt>
                <c:pt idx="2">
                  <c:v>3.125</c:v>
                </c:pt>
                <c:pt idx="3">
                  <c:v>3.125</c:v>
                </c:pt>
                <c:pt idx="4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2-4D48-A2A6-13BA6F6AD6A9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Megközelítőleg havonta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3-4170-BC78-DEA976ABEE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C3-4170-BC78-DEA976ABEE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C3-4170-BC78-DEA976ABEE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C3-4170-BC78-DEA976ABEE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C3-4170-BC78-DEA976ABEE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5.8823529411764701</c:v>
                </c:pt>
                <c:pt idx="1">
                  <c:v>10.344827586206897</c:v>
                </c:pt>
                <c:pt idx="2">
                  <c:v>9.375</c:v>
                </c:pt>
                <c:pt idx="3">
                  <c:v>15.625</c:v>
                </c:pt>
                <c:pt idx="4">
                  <c:v>15.151515151515152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2D-4AF6-89B5-DE00A33800B6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Megközelítőleg hetente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29.411764705882355</c:v>
                </c:pt>
                <c:pt idx="1">
                  <c:v>20.689655172413794</c:v>
                </c:pt>
                <c:pt idx="2">
                  <c:v>12.5</c:v>
                </c:pt>
                <c:pt idx="3">
                  <c:v>15.625</c:v>
                </c:pt>
                <c:pt idx="4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E2D-4AF6-89B5-DE00A33800B6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Szinte naponta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11.76470588235294</c:v>
                </c:pt>
                <c:pt idx="1">
                  <c:v>13.793103448275861</c:v>
                </c:pt>
                <c:pt idx="2">
                  <c:v>25</c:v>
                </c:pt>
                <c:pt idx="3">
                  <c:v>6.25</c:v>
                </c:pt>
                <c:pt idx="4">
                  <c:v>7.0707070707070701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2D-4AF6-89B5-DE00A33800B6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Nem tudja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23.52941176470588</c:v>
                </c:pt>
                <c:pt idx="1">
                  <c:v>13.793103448275861</c:v>
                </c:pt>
                <c:pt idx="2">
                  <c:v>12.5</c:v>
                </c:pt>
                <c:pt idx="3">
                  <c:v>9.375</c:v>
                </c:pt>
                <c:pt idx="4">
                  <c:v>10.1010101010101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E2D-4AF6-89B5-DE00A33800B6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23.52941176470588</c:v>
                </c:pt>
                <c:pt idx="1">
                  <c:v>31.03448275862069</c:v>
                </c:pt>
                <c:pt idx="2">
                  <c:v>37.5</c:v>
                </c:pt>
                <c:pt idx="3">
                  <c:v>50</c:v>
                </c:pt>
                <c:pt idx="4">
                  <c:v>43.43434343434344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2D-4AF6-89B5-DE00A33800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82323679"/>
        <c:axId val="482321599"/>
      </c:barChart>
      <c:valAx>
        <c:axId val="482321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323679"/>
        <c:crosses val="autoZero"/>
        <c:crossBetween val="between"/>
      </c:valAx>
      <c:catAx>
        <c:axId val="4823236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2321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96227826594148E-2"/>
          <c:y val="0.83244985285563722"/>
          <c:w val="0.96305907413747216"/>
          <c:h val="0.14776449991073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új dolgokat tanulhatok, fejlődhetek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27.27272727272727</c:v>
                </c:pt>
                <c:pt idx="1">
                  <c:v>25</c:v>
                </c:pt>
                <c:pt idx="2">
                  <c:v>15.625</c:v>
                </c:pt>
                <c:pt idx="3">
                  <c:v>31.03448275862069</c:v>
                </c:pt>
                <c:pt idx="4">
                  <c:v>47.058823529411761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0-4F70-90EF-D297DB7E0C6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jót tehetek másokkal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29.292929292929294</c:v>
                </c:pt>
                <c:pt idx="1">
                  <c:v>18.75</c:v>
                </c:pt>
                <c:pt idx="2">
                  <c:v>21.875</c:v>
                </c:pt>
                <c:pt idx="3">
                  <c:v>13.793103448275861</c:v>
                </c:pt>
                <c:pt idx="4">
                  <c:v>41.17647058823529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A-4AD3-A268-3856E98AD0B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másokkal együtt csinálhatok valamit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27.27272727272727</c:v>
                </c:pt>
                <c:pt idx="1">
                  <c:v>21.875</c:v>
                </c:pt>
                <c:pt idx="2">
                  <c:v>46.875</c:v>
                </c:pt>
                <c:pt idx="3">
                  <c:v>37.931034482758619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A-4AD3-A268-3856E98AD0B5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szélesíthetem a látóköröm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14.14141414141414</c:v>
                </c:pt>
                <c:pt idx="1">
                  <c:v>15.625</c:v>
                </c:pt>
                <c:pt idx="2">
                  <c:v>18.75</c:v>
                </c:pt>
                <c:pt idx="3">
                  <c:v>31.03448275862069</c:v>
                </c:pt>
                <c:pt idx="4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0A-4AD3-A268-3856E98AD0B5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munkatapasztalatot szerezhetek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Nagymágocs</c:v>
                </c:pt>
                <c:pt idx="2">
                  <c:v>Székkutas</c:v>
                </c:pt>
                <c:pt idx="3">
                  <c:v>Derekegyház</c:v>
                </c:pt>
                <c:pt idx="4">
                  <c:v>Árpádhalom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9.0909090909090917</c:v>
                </c:pt>
                <c:pt idx="1">
                  <c:v>9.375</c:v>
                </c:pt>
                <c:pt idx="2">
                  <c:v>6.25</c:v>
                </c:pt>
                <c:pt idx="3">
                  <c:v>13.793103448275861</c:v>
                </c:pt>
                <c:pt idx="4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0A-4AD3-A268-3856E98AD0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467855"/>
        <c:axId val="412475759"/>
      </c:barChart>
      <c:catAx>
        <c:axId val="41246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475759"/>
        <c:crosses val="autoZero"/>
        <c:auto val="1"/>
        <c:lblAlgn val="ctr"/>
        <c:lblOffset val="100"/>
        <c:noMultiLvlLbl val="0"/>
      </c:catAx>
      <c:valAx>
        <c:axId val="4124757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46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007341473621E-2"/>
          <c:y val="0.87834522333512932"/>
          <c:w val="0.95073985317052767"/>
          <c:h val="0.10186912126503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teljes mértékben egyetértek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Munka1!$A$3:$A$9</c:f>
              <c:strCache>
                <c:ptCount val="7"/>
                <c:pt idx="0">
                  <c:v>Sok közösségi ötletem lenne, de nem tudom, hogyan fogjak neki</c:v>
                </c:pt>
                <c:pt idx="1">
                  <c:v>Jobb lenne a közösség, ha a különböző korú fiatalok beszélnének egymással</c:v>
                </c:pt>
                <c:pt idx="2">
                  <c:v>Igazán jó programot fiataloknak csak a fiatalok tudnak szervezni</c:v>
                </c:pt>
                <c:pt idx="3">
                  <c:v>Jobb lenne a közösség, ha a különböző érdeklődésű fiatalok beszélnének egymással</c:v>
                </c:pt>
                <c:pt idx="4">
                  <c:v>A fiataloknak kell tenniük a jó ifjúsági közösségért</c:v>
                </c:pt>
                <c:pt idx="5">
                  <c:v>A települési vezetés feladata, hogy jó ifjúsági közösség legyen a településen</c:v>
                </c:pt>
                <c:pt idx="6">
                  <c:v>Ha közösen csinálunk valamit a településen, jobb lesz ott élni</c:v>
                </c:pt>
              </c:strCache>
            </c:strRef>
          </c:cat>
          <c:val>
            <c:numRef>
              <c:f>Munka1!$B$3:$B$9</c:f>
              <c:numCache>
                <c:formatCode>###0.0</c:formatCode>
                <c:ptCount val="7"/>
                <c:pt idx="0">
                  <c:v>7.8</c:v>
                </c:pt>
                <c:pt idx="1">
                  <c:v>27.9</c:v>
                </c:pt>
                <c:pt idx="2">
                  <c:v>25.6</c:v>
                </c:pt>
                <c:pt idx="3">
                  <c:v>27.1</c:v>
                </c:pt>
                <c:pt idx="4">
                  <c:v>30.2</c:v>
                </c:pt>
                <c:pt idx="5">
                  <c:v>27.1</c:v>
                </c:pt>
                <c:pt idx="6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3-458F-87F2-11FB9D9F367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inkább egyetértek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Munka1!$A$3:$A$9</c:f>
              <c:strCache>
                <c:ptCount val="7"/>
                <c:pt idx="0">
                  <c:v>Sok közösségi ötletem lenne, de nem tudom, hogyan fogjak neki</c:v>
                </c:pt>
                <c:pt idx="1">
                  <c:v>Jobb lenne a közösség, ha a különböző korú fiatalok beszélnének egymással</c:v>
                </c:pt>
                <c:pt idx="2">
                  <c:v>Igazán jó programot fiataloknak csak a fiatalok tudnak szervezni</c:v>
                </c:pt>
                <c:pt idx="3">
                  <c:v>Jobb lenne a közösség, ha a különböző érdeklődésű fiatalok beszélnének egymással</c:v>
                </c:pt>
                <c:pt idx="4">
                  <c:v>A fiataloknak kell tenniük a jó ifjúsági közösségért</c:v>
                </c:pt>
                <c:pt idx="5">
                  <c:v>A települési vezetés feladata, hogy jó ifjúsági közösség legyen a településen</c:v>
                </c:pt>
                <c:pt idx="6">
                  <c:v>Ha közösen csinálunk valamit a településen, jobb lesz ott élni</c:v>
                </c:pt>
              </c:strCache>
            </c:strRef>
          </c:cat>
          <c:val>
            <c:numRef>
              <c:f>Munka1!$C$3:$C$9</c:f>
              <c:numCache>
                <c:formatCode>###0.0</c:formatCode>
                <c:ptCount val="7"/>
                <c:pt idx="0">
                  <c:v>26.4</c:v>
                </c:pt>
                <c:pt idx="1">
                  <c:v>43.4</c:v>
                </c:pt>
                <c:pt idx="2">
                  <c:v>30.2</c:v>
                </c:pt>
                <c:pt idx="3">
                  <c:v>43.4</c:v>
                </c:pt>
                <c:pt idx="4">
                  <c:v>45.7</c:v>
                </c:pt>
                <c:pt idx="5">
                  <c:v>39.5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3-458F-87F2-11FB9D9F367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inkább nem értek egyet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Munka1!$A$3:$A$9</c:f>
              <c:strCache>
                <c:ptCount val="7"/>
                <c:pt idx="0">
                  <c:v>Sok közösségi ötletem lenne, de nem tudom, hogyan fogjak neki</c:v>
                </c:pt>
                <c:pt idx="1">
                  <c:v>Jobb lenne a közösség, ha a különböző korú fiatalok beszélnének egymással</c:v>
                </c:pt>
                <c:pt idx="2">
                  <c:v>Igazán jó programot fiataloknak csak a fiatalok tudnak szervezni</c:v>
                </c:pt>
                <c:pt idx="3">
                  <c:v>Jobb lenne a közösség, ha a különböző érdeklődésű fiatalok beszélnének egymással</c:v>
                </c:pt>
                <c:pt idx="4">
                  <c:v>A fiataloknak kell tenniük a jó ifjúsági közösségért</c:v>
                </c:pt>
                <c:pt idx="5">
                  <c:v>A települési vezetés feladata, hogy jó ifjúsági közösség legyen a településen</c:v>
                </c:pt>
                <c:pt idx="6">
                  <c:v>Ha közösen csinálunk valamit a településen, jobb lesz ott élni</c:v>
                </c:pt>
              </c:strCache>
            </c:strRef>
          </c:cat>
          <c:val>
            <c:numRef>
              <c:f>Munka1!$D$3:$D$9</c:f>
              <c:numCache>
                <c:formatCode>###0.0</c:formatCode>
                <c:ptCount val="7"/>
                <c:pt idx="0">
                  <c:v>18.600000000000001</c:v>
                </c:pt>
                <c:pt idx="1">
                  <c:v>10.9</c:v>
                </c:pt>
                <c:pt idx="2">
                  <c:v>25.6</c:v>
                </c:pt>
                <c:pt idx="3">
                  <c:v>11.6</c:v>
                </c:pt>
                <c:pt idx="4">
                  <c:v>11.6</c:v>
                </c:pt>
                <c:pt idx="5">
                  <c:v>17.100000000000001</c:v>
                </c:pt>
                <c:pt idx="6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3-458F-87F2-11FB9D9F367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egyáltalán nem értek egyet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Munka1!$A$3:$A$9</c:f>
              <c:strCache>
                <c:ptCount val="7"/>
                <c:pt idx="0">
                  <c:v>Sok közösségi ötletem lenne, de nem tudom, hogyan fogjak neki</c:v>
                </c:pt>
                <c:pt idx="1">
                  <c:v>Jobb lenne a közösség, ha a különböző korú fiatalok beszélnének egymással</c:v>
                </c:pt>
                <c:pt idx="2">
                  <c:v>Igazán jó programot fiataloknak csak a fiatalok tudnak szervezni</c:v>
                </c:pt>
                <c:pt idx="3">
                  <c:v>Jobb lenne a közösség, ha a különböző érdeklődésű fiatalok beszélnének egymással</c:v>
                </c:pt>
                <c:pt idx="4">
                  <c:v>A fiataloknak kell tenniük a jó ifjúsági közösségért</c:v>
                </c:pt>
                <c:pt idx="5">
                  <c:v>A települési vezetés feladata, hogy jó ifjúsági közösség legyen a településen</c:v>
                </c:pt>
                <c:pt idx="6">
                  <c:v>Ha közösen csinálunk valamit a településen, jobb lesz ott élni</c:v>
                </c:pt>
              </c:strCache>
            </c:strRef>
          </c:cat>
          <c:val>
            <c:numRef>
              <c:f>Munka1!$E$3:$E$9</c:f>
              <c:numCache>
                <c:formatCode>###0.0</c:formatCode>
                <c:ptCount val="7"/>
                <c:pt idx="0">
                  <c:v>17.100000000000001</c:v>
                </c:pt>
                <c:pt idx="1">
                  <c:v>3.1</c:v>
                </c:pt>
                <c:pt idx="2">
                  <c:v>9.3000000000000007</c:v>
                </c:pt>
                <c:pt idx="3">
                  <c:v>1.6</c:v>
                </c:pt>
                <c:pt idx="4">
                  <c:v>2.2999999999999998</c:v>
                </c:pt>
                <c:pt idx="5">
                  <c:v>1.6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83-458F-87F2-11FB9D9F367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Munka1!$A$3:$A$9</c:f>
              <c:strCache>
                <c:ptCount val="7"/>
                <c:pt idx="0">
                  <c:v>Sok közösségi ötletem lenne, de nem tudom, hogyan fogjak neki</c:v>
                </c:pt>
                <c:pt idx="1">
                  <c:v>Jobb lenne a közösség, ha a különböző korú fiatalok beszélnének egymással</c:v>
                </c:pt>
                <c:pt idx="2">
                  <c:v>Igazán jó programot fiataloknak csak a fiatalok tudnak szervezni</c:v>
                </c:pt>
                <c:pt idx="3">
                  <c:v>Jobb lenne a közösség, ha a különböző érdeklődésű fiatalok beszélnének egymással</c:v>
                </c:pt>
                <c:pt idx="4">
                  <c:v>A fiataloknak kell tenniük a jó ifjúsági közösségért</c:v>
                </c:pt>
                <c:pt idx="5">
                  <c:v>A települési vezetés feladata, hogy jó ifjúsági közösség legyen a településen</c:v>
                </c:pt>
                <c:pt idx="6">
                  <c:v>Ha közösen csinálunk valamit a településen, jobb lesz ott élni</c:v>
                </c:pt>
              </c:strCache>
            </c:strRef>
          </c:cat>
          <c:val>
            <c:numRef>
              <c:f>Munka1!$F$3:$F$9</c:f>
              <c:numCache>
                <c:formatCode>###0.0</c:formatCode>
                <c:ptCount val="7"/>
                <c:pt idx="0">
                  <c:v>30.2</c:v>
                </c:pt>
                <c:pt idx="1">
                  <c:v>14.7</c:v>
                </c:pt>
                <c:pt idx="2">
                  <c:v>9.3000000000000007</c:v>
                </c:pt>
                <c:pt idx="3">
                  <c:v>16.3</c:v>
                </c:pt>
                <c:pt idx="4">
                  <c:v>10.1</c:v>
                </c:pt>
                <c:pt idx="5">
                  <c:v>14.7</c:v>
                </c:pt>
                <c:pt idx="6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83-458F-87F2-11FB9D9F36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8433743"/>
        <c:axId val="1228444559"/>
      </c:barChart>
      <c:catAx>
        <c:axId val="1228433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8444559"/>
        <c:crosses val="autoZero"/>
        <c:auto val="1"/>
        <c:lblAlgn val="ctr"/>
        <c:lblOffset val="100"/>
        <c:noMultiLvlLbl val="0"/>
      </c:catAx>
      <c:valAx>
        <c:axId val="1228444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2843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0-4D40-926F-0BA4CE00B9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0-4D40-926F-0BA4CE00B9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E-45E4-88D9-FDB813CA29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9A-438A-AA2E-B91998A65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35-432F-850E-7054636E27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35-432F-850E-7054636E2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Munka1!$A$2:$A$7</c:f>
              <c:strCache>
                <c:ptCount val="6"/>
                <c:pt idx="0">
                  <c:v>A fiatalok maguk is felelősek, tenni kell a saját jóllétükért</c:v>
                </c:pt>
                <c:pt idx="1">
                  <c:v>Civil szervezeteknek</c:v>
                </c:pt>
                <c:pt idx="2">
                  <c:v>Együtt mindenkinek</c:v>
                </c:pt>
                <c:pt idx="3">
                  <c:v>Kizárólag az aktuálisan hivatalban lévő települési vezetésé</c:v>
                </c:pt>
                <c:pt idx="4">
                  <c:v>Oktatási intézményeknek</c:v>
                </c:pt>
                <c:pt idx="5">
                  <c:v>Senkinek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27.131782945736433</c:v>
                </c:pt>
                <c:pt idx="1">
                  <c:v>9.3023255813953494</c:v>
                </c:pt>
                <c:pt idx="2">
                  <c:v>37.984496124031011</c:v>
                </c:pt>
                <c:pt idx="3">
                  <c:v>19.379844961240313</c:v>
                </c:pt>
                <c:pt idx="4">
                  <c:v>3.1007751937984498</c:v>
                </c:pt>
                <c:pt idx="5">
                  <c:v>3.1007751937984498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D-41C2-8424-516C3C2EDD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4100067201744"/>
          <c:y val="3.0049460077668282E-2"/>
          <c:w val="0.83150785499638635"/>
          <c:h val="0.660019505261559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 válaszol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43.43434343434344</c:v>
                </c:pt>
                <c:pt idx="1">
                  <c:v>23.52941176470588</c:v>
                </c:pt>
                <c:pt idx="2">
                  <c:v>50</c:v>
                </c:pt>
                <c:pt idx="3">
                  <c:v>31.03448275862069</c:v>
                </c:pt>
                <c:pt idx="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4-422E-8FC1-9469798D2FF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 fiatalok maguk is felelősek, tenni kell a saját jóllétükért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14.14141414141414</c:v>
                </c:pt>
                <c:pt idx="1">
                  <c:v>29.411764705882355</c:v>
                </c:pt>
                <c:pt idx="2">
                  <c:v>12.5</c:v>
                </c:pt>
                <c:pt idx="3">
                  <c:v>17.241379310344829</c:v>
                </c:pt>
                <c:pt idx="4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F4-422E-8FC1-9469798D2FF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Civil szervezeteknek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9.0909090909090917</c:v>
                </c:pt>
                <c:pt idx="1">
                  <c:v>5.8823529411764701</c:v>
                </c:pt>
                <c:pt idx="2">
                  <c:v>3.125</c:v>
                </c:pt>
                <c:pt idx="3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4-422E-8FC1-9469798D2FFD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Együtt mindenkinek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0">
                  <c:v>20.202020202020201</c:v>
                </c:pt>
                <c:pt idx="1">
                  <c:v>35.294117647058826</c:v>
                </c:pt>
                <c:pt idx="2">
                  <c:v>15.625</c:v>
                </c:pt>
                <c:pt idx="3">
                  <c:v>41.379310344827587</c:v>
                </c:pt>
                <c:pt idx="4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F4-422E-8FC1-9469798D2FFD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Kizárólag az aktuálisan hivatalban lévő települési vezetésé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0">
                  <c:v>11.111111111111111</c:v>
                </c:pt>
                <c:pt idx="1">
                  <c:v>5.8823529411764701</c:v>
                </c:pt>
                <c:pt idx="2">
                  <c:v>12.5</c:v>
                </c:pt>
                <c:pt idx="3">
                  <c:v>3.4482758620689653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F4-422E-8FC1-9469798D2FFD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Oktatási intézményeknek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Munka1!$G$2:$G$6</c:f>
              <c:numCache>
                <c:formatCode>General</c:formatCode>
                <c:ptCount val="5"/>
                <c:pt idx="0" formatCode="0.0">
                  <c:v>1.0101010101010102</c:v>
                </c:pt>
                <c:pt idx="4" formatCode="0.0">
                  <c:v>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F4-422E-8FC1-9469798D2FFD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Senkinek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Árpádhalom</c:v>
                </c:pt>
                <c:pt idx="2">
                  <c:v>Nagymágocs</c:v>
                </c:pt>
                <c:pt idx="3">
                  <c:v>Derekegyház</c:v>
                </c:pt>
                <c:pt idx="4">
                  <c:v>Székkutas</c:v>
                </c:pt>
              </c:strCache>
            </c:strRef>
          </c:cat>
          <c:val>
            <c:numRef>
              <c:f>Munka1!$H$2:$H$6</c:f>
              <c:numCache>
                <c:formatCode>General</c:formatCode>
                <c:ptCount val="5"/>
                <c:pt idx="0" formatCode="0.0">
                  <c:v>1.0101010101010102</c:v>
                </c:pt>
                <c:pt idx="2" formatCode="0.0">
                  <c:v>6.25</c:v>
                </c:pt>
                <c:pt idx="3" formatCode="0.0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F4-422E-8FC1-9469798D2F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432255"/>
        <c:axId val="555430591"/>
      </c:barChart>
      <c:catAx>
        <c:axId val="55543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430591"/>
        <c:crosses val="autoZero"/>
        <c:auto val="1"/>
        <c:lblAlgn val="ctr"/>
        <c:lblOffset val="100"/>
        <c:noMultiLvlLbl val="0"/>
      </c:catAx>
      <c:valAx>
        <c:axId val="555430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43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2129534532821E-2"/>
          <c:y val="0.75680936832607382"/>
          <c:w val="0.96729557356055129"/>
          <c:h val="0.2234049762740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8-4B9F-A17D-5C0D09D5A3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8-4B9F-A17D-5C0D09D5A3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7-4446-B7A6-B14785DFED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Igen, szükség lenne rá</c:v>
                </c:pt>
                <c:pt idx="1">
                  <c:v>Nem tudom</c:v>
                </c:pt>
                <c:pt idx="2">
                  <c:v>Nincs rá szükség</c:v>
                </c:pt>
              </c:strCache>
            </c:strRef>
          </c:cat>
          <c:val>
            <c:numRef>
              <c:f>Munka1!$C$2:$C$4</c:f>
              <c:numCache>
                <c:formatCode>0.0</c:formatCode>
                <c:ptCount val="3"/>
                <c:pt idx="0" formatCode="General">
                  <c:v>86.7</c:v>
                </c:pt>
                <c:pt idx="1">
                  <c:v>8.6999999999999993</c:v>
                </c:pt>
                <c:pt idx="2" formatCode="General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D-41C2-8424-516C3C2EDD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Igen, szükség lenne rá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Székkutas</c:v>
                </c:pt>
                <c:pt idx="1">
                  <c:v>Derekegyház</c:v>
                </c:pt>
                <c:pt idx="2">
                  <c:v>Nagymágocs</c:v>
                </c:pt>
                <c:pt idx="3">
                  <c:v>Árpádhalom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80</c:v>
                </c:pt>
                <c:pt idx="1">
                  <c:v>65</c:v>
                </c:pt>
                <c:pt idx="2">
                  <c:v>75</c:v>
                </c:pt>
                <c:pt idx="3">
                  <c:v>69.2</c:v>
                </c:pt>
                <c:pt idx="4">
                  <c:v>82.1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C-447E-896E-2FC7694B4F0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Nincs szükség rá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Székkutas</c:v>
                </c:pt>
                <c:pt idx="1">
                  <c:v>Derekegyház</c:v>
                </c:pt>
                <c:pt idx="2">
                  <c:v>Nagymágocs</c:v>
                </c:pt>
                <c:pt idx="3">
                  <c:v>Árpádhalom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6.3</c:v>
                </c:pt>
                <c:pt idx="3">
                  <c:v>15.4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C-447E-896E-2FC7694B4F0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Székkutas</c:v>
                </c:pt>
                <c:pt idx="1">
                  <c:v>Derekegyház</c:v>
                </c:pt>
                <c:pt idx="2">
                  <c:v>Nagymágocs</c:v>
                </c:pt>
                <c:pt idx="3">
                  <c:v>Árpádhalom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18.8</c:v>
                </c:pt>
                <c:pt idx="3">
                  <c:v>15.4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4C-447E-896E-2FC7694B4F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33755535"/>
        <c:axId val="733760943"/>
      </c:barChart>
      <c:catAx>
        <c:axId val="733755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60943"/>
        <c:crosses val="autoZero"/>
        <c:auto val="1"/>
        <c:lblAlgn val="ctr"/>
        <c:lblOffset val="100"/>
        <c:noMultiLvlLbl val="0"/>
      </c:catAx>
      <c:valAx>
        <c:axId val="733760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55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D-46DA-A885-D77E29EB3D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E7-4903-8F2E-F4C4830B1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8D-46DA-A885-D77E29EB3D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E7-4903-8F2E-F4C4830B19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E7-4903-8F2E-F4C4830B19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E7-4903-8F2E-F4C4830B19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E7-4903-8F2E-F4C4830B194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8D-46DA-A885-D77E29EB3D9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58D-46DA-A885-D77E29EB3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egyéb</c:v>
                </c:pt>
                <c:pt idx="1">
                  <c:v>egyedülálló vagyok</c:v>
                </c:pt>
                <c:pt idx="2">
                  <c:v>elvált vagyok</c:v>
                </c:pt>
                <c:pt idx="3">
                  <c:v>házas vagyok</c:v>
                </c:pt>
                <c:pt idx="4">
                  <c:v>járok valakivel és együtt élünk</c:v>
                </c:pt>
                <c:pt idx="5">
                  <c:v>járok valakivel, de nem élünk együtt</c:v>
                </c:pt>
                <c:pt idx="6">
                  <c:v>nem válaszolok</c:v>
                </c:pt>
              </c:strCache>
            </c:strRef>
          </c:cat>
          <c:val>
            <c:numRef>
              <c:f>Munka1!$B$2:$B$8</c:f>
              <c:numCache>
                <c:formatCode>###0.0</c:formatCode>
                <c:ptCount val="7"/>
                <c:pt idx="0">
                  <c:v>2.3148148148148149</c:v>
                </c:pt>
                <c:pt idx="1">
                  <c:v>37.962962962962962</c:v>
                </c:pt>
                <c:pt idx="2">
                  <c:v>0.92592592592592582</c:v>
                </c:pt>
                <c:pt idx="3">
                  <c:v>15.74074074074074</c:v>
                </c:pt>
                <c:pt idx="4">
                  <c:v>18.981481481481481</c:v>
                </c:pt>
                <c:pt idx="5">
                  <c:v>12.5</c:v>
                </c:pt>
                <c:pt idx="6">
                  <c:v>11.574074074074074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D-46DA-A885-D77E29EB3D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B-4874-96A8-70AC2E1F5D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B-4874-96A8-70AC2E1F5D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8B-4874-96A8-70AC2E1F5D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Igen</c:v>
                </c:pt>
                <c:pt idx="1">
                  <c:v>Nem </c:v>
                </c:pt>
                <c:pt idx="2">
                  <c:v>Nem tudom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59.7</c:v>
                </c:pt>
                <c:pt idx="1">
                  <c:v>15.5</c:v>
                </c:pt>
                <c:pt idx="2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2-4091-9D0E-C8D7B559285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Igen, szükség lenne rá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Árpádhalom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60.7</c:v>
                </c:pt>
                <c:pt idx="1">
                  <c:v>55</c:v>
                </c:pt>
                <c:pt idx="2">
                  <c:v>60</c:v>
                </c:pt>
                <c:pt idx="3">
                  <c:v>56.3</c:v>
                </c:pt>
                <c:pt idx="4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231-82DC-501E9F78FDD5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Nincs rá szükség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Árpádhalom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19.600000000000001</c:v>
                </c:pt>
                <c:pt idx="1">
                  <c:v>15</c:v>
                </c:pt>
                <c:pt idx="2">
                  <c:v>20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5-4231-82DC-501E9F78FDD5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Szegvár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Árpádhalom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19.600000000000001</c:v>
                </c:pt>
                <c:pt idx="1">
                  <c:v>30</c:v>
                </c:pt>
                <c:pt idx="2">
                  <c:v>20</c:v>
                </c:pt>
                <c:pt idx="3">
                  <c:v>31.3</c:v>
                </c:pt>
                <c:pt idx="4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5-4231-82DC-501E9F78FD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426015"/>
        <c:axId val="555430175"/>
      </c:barChart>
      <c:catAx>
        <c:axId val="555426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430175"/>
        <c:crosses val="autoZero"/>
        <c:auto val="1"/>
        <c:lblAlgn val="ctr"/>
        <c:lblOffset val="100"/>
        <c:noMultiLvlLbl val="0"/>
      </c:catAx>
      <c:valAx>
        <c:axId val="555430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542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7-4005-8193-CB7CBEBC7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7-4005-8193-CB7CBEBC7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7-4005-8193-CB7CBEBC7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7-4005-8193-CB7CBEBC74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C7-4005-8193-CB7CBEBC7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Nem, mert úgyse veszik figyelembe</c:v>
                </c:pt>
                <c:pt idx="1">
                  <c:v>Igen, de nem merem</c:v>
                </c:pt>
                <c:pt idx="2">
                  <c:v>Igen, szívesen megtenném</c:v>
                </c:pt>
                <c:pt idx="3">
                  <c:v>Nem</c:v>
                </c:pt>
              </c:strCache>
            </c:strRef>
          </c:cat>
          <c:val>
            <c:numRef>
              <c:f>Munka1!$B$2:$B$5</c:f>
              <c:numCache>
                <c:formatCode>###0.0</c:formatCode>
                <c:ptCount val="4"/>
                <c:pt idx="0">
                  <c:v>12.4</c:v>
                </c:pt>
                <c:pt idx="1">
                  <c:v>11.6</c:v>
                </c:pt>
                <c:pt idx="2">
                  <c:v>34.1</c:v>
                </c:pt>
                <c:pt idx="3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1-4D4F-8E53-B3F64B1969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1-4F9C-B25A-E7F129A20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Munka1!$A$2:$A$8</c:f>
              <c:strCache>
                <c:ptCount val="7"/>
                <c:pt idx="0">
                  <c:v>Iskolában (pl.: osztályfőnöki órára meghívott képviselővel/polgármesterrel)</c:v>
                </c:pt>
                <c:pt idx="1">
                  <c:v>Ifjúsági Tanács Tagként</c:v>
                </c:pt>
                <c:pt idx="2">
                  <c:v>Ifjúsági Kerekasztal Tagjaként</c:v>
                </c:pt>
                <c:pt idx="3">
                  <c:v>Gyermek -és Ifjúsági Érdekegyeztető Fórumon</c:v>
                </c:pt>
                <c:pt idx="4">
                  <c:v>Fogadóórán (polgármesteri, képviselői)</c:v>
                </c:pt>
                <c:pt idx="5">
                  <c:v>Egyéb, erre a célra kitalált rendezvényen</c:v>
                </c:pt>
                <c:pt idx="6">
                  <c:v>Kötetlen beszélgetés keretében</c:v>
                </c:pt>
              </c:strCache>
            </c:strRef>
          </c:cat>
          <c:val>
            <c:numRef>
              <c:f>Munka1!$B$2:$B$8</c:f>
              <c:numCache>
                <c:formatCode>###0.0</c:formatCode>
                <c:ptCount val="7"/>
                <c:pt idx="0">
                  <c:v>10.199999999999999</c:v>
                </c:pt>
                <c:pt idx="1">
                  <c:v>11.9</c:v>
                </c:pt>
                <c:pt idx="2">
                  <c:v>11.9</c:v>
                </c:pt>
                <c:pt idx="3">
                  <c:v>11.9</c:v>
                </c:pt>
                <c:pt idx="4">
                  <c:v>27.1</c:v>
                </c:pt>
                <c:pt idx="5">
                  <c:v>33.9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8-46D7-A8C5-08ED3EBE81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5325064"/>
        <c:axId val="515328016"/>
      </c:barChart>
      <c:catAx>
        <c:axId val="515325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5328016"/>
        <c:crosses val="autoZero"/>
        <c:auto val="1"/>
        <c:lblAlgn val="ctr"/>
        <c:lblOffset val="100"/>
        <c:noMultiLvlLbl val="0"/>
      </c:catAx>
      <c:valAx>
        <c:axId val="515328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51532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agresszívak</c:v>
                </c:pt>
                <c:pt idx="1">
                  <c:v>összetartóak</c:v>
                </c:pt>
                <c:pt idx="2">
                  <c:v>önállóak (talpraesettek)</c:v>
                </c:pt>
                <c:pt idx="3">
                  <c:v>bezárkózóak</c:v>
                </c:pt>
                <c:pt idx="4">
                  <c:v>zárkózottak</c:v>
                </c:pt>
                <c:pt idx="5">
                  <c:v>vállalkozó kedvűek</c:v>
                </c:pt>
                <c:pt idx="6">
                  <c:v>tettrekészek</c:v>
                </c:pt>
                <c:pt idx="7">
                  <c:v>otthonülők</c:v>
                </c:pt>
                <c:pt idx="8">
                  <c:v>közömbösek, érdektelenek</c:v>
                </c:pt>
                <c:pt idx="9">
                  <c:v>magabiztosak</c:v>
                </c:pt>
                <c:pt idx="10">
                  <c:v>kreatívak</c:v>
                </c:pt>
                <c:pt idx="11">
                  <c:v>szeretik a lakóhelyüket</c:v>
                </c:pt>
                <c:pt idx="12">
                  <c:v>bátrak</c:v>
                </c:pt>
                <c:pt idx="13">
                  <c:v>van véleményük a körülöttük folyó dolgokról</c:v>
                </c:pt>
                <c:pt idx="14">
                  <c:v>életteliek, vidámak</c:v>
                </c:pt>
                <c:pt idx="15">
                  <c:v>kedvesek</c:v>
                </c:pt>
                <c:pt idx="16">
                  <c:v>hangosak/zajosak</c:v>
                </c:pt>
              </c:strCache>
            </c:strRef>
          </c:cat>
          <c:val>
            <c:numRef>
              <c:f>Munka1!$B$2:$B$18</c:f>
              <c:numCache>
                <c:formatCode>###0.0</c:formatCode>
                <c:ptCount val="17"/>
                <c:pt idx="0">
                  <c:v>33.636363636363633</c:v>
                </c:pt>
                <c:pt idx="1">
                  <c:v>40.909090909090914</c:v>
                </c:pt>
                <c:pt idx="2">
                  <c:v>41.818181818181813</c:v>
                </c:pt>
                <c:pt idx="3">
                  <c:v>42.727272727272727</c:v>
                </c:pt>
                <c:pt idx="4">
                  <c:v>43.636363636363633</c:v>
                </c:pt>
                <c:pt idx="5">
                  <c:v>43.636363636363633</c:v>
                </c:pt>
                <c:pt idx="6">
                  <c:v>45.454545454545453</c:v>
                </c:pt>
                <c:pt idx="7">
                  <c:v>46.36363636363636</c:v>
                </c:pt>
                <c:pt idx="8">
                  <c:v>52.72727272727272</c:v>
                </c:pt>
                <c:pt idx="9">
                  <c:v>54.54545454545454</c:v>
                </c:pt>
                <c:pt idx="10">
                  <c:v>56.36363636363636</c:v>
                </c:pt>
                <c:pt idx="11">
                  <c:v>59.090909090909093</c:v>
                </c:pt>
                <c:pt idx="12">
                  <c:v>60</c:v>
                </c:pt>
                <c:pt idx="13">
                  <c:v>61.818181818181813</c:v>
                </c:pt>
                <c:pt idx="14">
                  <c:v>65.454545454545453</c:v>
                </c:pt>
                <c:pt idx="15" formatCode="General">
                  <c:v>65.5</c:v>
                </c:pt>
                <c:pt idx="16">
                  <c:v>73.636363636363626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E-4EAE-A978-84C87DAF1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1-436B-AEA8-BC5511D22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zárkózottak</c:v>
                </c:pt>
                <c:pt idx="1">
                  <c:v>otthonülők</c:v>
                </c:pt>
                <c:pt idx="2">
                  <c:v>agresszívak</c:v>
                </c:pt>
                <c:pt idx="3">
                  <c:v>összetartóak</c:v>
                </c:pt>
                <c:pt idx="4">
                  <c:v>bezárkózóak</c:v>
                </c:pt>
                <c:pt idx="5">
                  <c:v>tettrekészek</c:v>
                </c:pt>
                <c:pt idx="6">
                  <c:v>önállóak (talpraesettek)</c:v>
                </c:pt>
                <c:pt idx="7">
                  <c:v>vállalkozó kedvűek</c:v>
                </c:pt>
                <c:pt idx="8">
                  <c:v>kreatívak</c:v>
                </c:pt>
                <c:pt idx="9">
                  <c:v>kedvesek</c:v>
                </c:pt>
                <c:pt idx="10">
                  <c:v>közömbösek, érdektelenek</c:v>
                </c:pt>
                <c:pt idx="11">
                  <c:v>magabiztosak</c:v>
                </c:pt>
                <c:pt idx="12">
                  <c:v>bátrak</c:v>
                </c:pt>
                <c:pt idx="13">
                  <c:v>szeretik a lakóhelyüket</c:v>
                </c:pt>
                <c:pt idx="14">
                  <c:v>életteliek, vidámak</c:v>
                </c:pt>
                <c:pt idx="15">
                  <c:v>van véleményük a körülöttük folyó dolgokról</c:v>
                </c:pt>
                <c:pt idx="16">
                  <c:v>hangosak/zajosak</c:v>
                </c:pt>
              </c:strCache>
            </c:strRef>
          </c:cat>
          <c:val>
            <c:numRef>
              <c:f>Munka1!$B$2:$B$18</c:f>
              <c:numCache>
                <c:formatCode>0.0</c:formatCode>
                <c:ptCount val="17"/>
                <c:pt idx="0">
                  <c:v>32.558139534883722</c:v>
                </c:pt>
                <c:pt idx="1">
                  <c:v>34.883720930232556</c:v>
                </c:pt>
                <c:pt idx="2">
                  <c:v>39.534883720930232</c:v>
                </c:pt>
                <c:pt idx="3">
                  <c:v>41.860465116279073</c:v>
                </c:pt>
                <c:pt idx="4">
                  <c:v>44.186046511627907</c:v>
                </c:pt>
                <c:pt idx="5">
                  <c:v>44.186046511627907</c:v>
                </c:pt>
                <c:pt idx="6">
                  <c:v>44.186046511627907</c:v>
                </c:pt>
                <c:pt idx="7">
                  <c:v>44.186046511627907</c:v>
                </c:pt>
                <c:pt idx="8">
                  <c:v>51.162790697674424</c:v>
                </c:pt>
                <c:pt idx="9">
                  <c:v>53.488372093023251</c:v>
                </c:pt>
                <c:pt idx="10">
                  <c:v>55.813953488372093</c:v>
                </c:pt>
                <c:pt idx="11">
                  <c:v>58.139534883720934</c:v>
                </c:pt>
                <c:pt idx="12">
                  <c:v>60.465116279069761</c:v>
                </c:pt>
                <c:pt idx="13">
                  <c:v>62.790697674418603</c:v>
                </c:pt>
                <c:pt idx="14">
                  <c:v>62.790697674418603</c:v>
                </c:pt>
                <c:pt idx="15">
                  <c:v>67.441860465116278</c:v>
                </c:pt>
                <c:pt idx="16">
                  <c:v>81.395348837209298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1-436B-AEA8-BC5511D22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5-427A-9F54-0D52BB745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magabiztosak</c:v>
                </c:pt>
                <c:pt idx="1">
                  <c:v>tettrekészek</c:v>
                </c:pt>
                <c:pt idx="2">
                  <c:v>összetartóak</c:v>
                </c:pt>
                <c:pt idx="3">
                  <c:v>önállóak (talpraesettek)</c:v>
                </c:pt>
                <c:pt idx="4">
                  <c:v>agresszívak</c:v>
                </c:pt>
                <c:pt idx="5">
                  <c:v>van véleményük a körülöttük folyó dolgokról</c:v>
                </c:pt>
                <c:pt idx="6">
                  <c:v>szeretik a lakóhelyüket</c:v>
                </c:pt>
                <c:pt idx="7">
                  <c:v>vállalkozó kedvűek</c:v>
                </c:pt>
                <c:pt idx="8">
                  <c:v>kreatívak</c:v>
                </c:pt>
                <c:pt idx="9">
                  <c:v>bátrak</c:v>
                </c:pt>
                <c:pt idx="10">
                  <c:v>bezárkózóak</c:v>
                </c:pt>
                <c:pt idx="11">
                  <c:v>életteliek, vidámak</c:v>
                </c:pt>
                <c:pt idx="12">
                  <c:v>kedvesek</c:v>
                </c:pt>
                <c:pt idx="13">
                  <c:v>hangosak/zajosak</c:v>
                </c:pt>
                <c:pt idx="14">
                  <c:v>közömbösek, érdektelenek</c:v>
                </c:pt>
                <c:pt idx="15">
                  <c:v>zárkózottak</c:v>
                </c:pt>
                <c:pt idx="16">
                  <c:v>otthonülők</c:v>
                </c:pt>
              </c:strCache>
            </c:strRef>
          </c:cat>
          <c:val>
            <c:numRef>
              <c:f>Munka1!$B$2:$B$18</c:f>
              <c:numCache>
                <c:formatCode>0.0</c:formatCode>
                <c:ptCount val="17"/>
                <c:pt idx="0">
                  <c:v>12.5</c:v>
                </c:pt>
                <c:pt idx="1">
                  <c:v>18.75</c:v>
                </c:pt>
                <c:pt idx="2">
                  <c:v>25</c:v>
                </c:pt>
                <c:pt idx="3">
                  <c:v>25</c:v>
                </c:pt>
                <c:pt idx="4">
                  <c:v>31.25</c:v>
                </c:pt>
                <c:pt idx="5">
                  <c:v>31.25</c:v>
                </c:pt>
                <c:pt idx="6">
                  <c:v>37.5</c:v>
                </c:pt>
                <c:pt idx="7">
                  <c:v>37.5</c:v>
                </c:pt>
                <c:pt idx="8">
                  <c:v>43.75</c:v>
                </c:pt>
                <c:pt idx="9">
                  <c:v>43.75</c:v>
                </c:pt>
                <c:pt idx="10">
                  <c:v>56.25</c:v>
                </c:pt>
                <c:pt idx="11">
                  <c:v>56.25</c:v>
                </c:pt>
                <c:pt idx="12">
                  <c:v>62.5</c:v>
                </c:pt>
                <c:pt idx="13">
                  <c:v>62.5</c:v>
                </c:pt>
                <c:pt idx="14">
                  <c:v>62.5</c:v>
                </c:pt>
                <c:pt idx="15">
                  <c:v>68.75</c:v>
                </c:pt>
                <c:pt idx="16">
                  <c:v>81.25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5-427A-9F54-0D52BB7458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77748127921895"/>
          <c:y val="3.2663598854923988E-2"/>
          <c:w val="0.35973118613214189"/>
          <c:h val="0.93467280229015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C-4476-BE2E-DB5ECAD47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bezárkózóak</c:v>
                </c:pt>
                <c:pt idx="1">
                  <c:v>agresszívak</c:v>
                </c:pt>
                <c:pt idx="2">
                  <c:v>zárkózottak</c:v>
                </c:pt>
                <c:pt idx="3">
                  <c:v>otthonülők</c:v>
                </c:pt>
                <c:pt idx="4">
                  <c:v>közömbösek, érdektelenek</c:v>
                </c:pt>
                <c:pt idx="5">
                  <c:v>önállóak (talpraesettek)</c:v>
                </c:pt>
                <c:pt idx="6">
                  <c:v>vállalkozó kedvűek</c:v>
                </c:pt>
                <c:pt idx="7">
                  <c:v>magabiztosak</c:v>
                </c:pt>
                <c:pt idx="8">
                  <c:v>összetartóak</c:v>
                </c:pt>
                <c:pt idx="9">
                  <c:v>tettrekészek</c:v>
                </c:pt>
                <c:pt idx="10">
                  <c:v>van véleményük a körülöttük folyó dolgokról</c:v>
                </c:pt>
                <c:pt idx="11">
                  <c:v>szeretik a lakóhelyüket</c:v>
                </c:pt>
                <c:pt idx="12">
                  <c:v>kreatívak</c:v>
                </c:pt>
                <c:pt idx="13">
                  <c:v>bátrak</c:v>
                </c:pt>
                <c:pt idx="14">
                  <c:v>hangosak/zajosak</c:v>
                </c:pt>
                <c:pt idx="15">
                  <c:v>kedvesek</c:v>
                </c:pt>
                <c:pt idx="16">
                  <c:v>életteliek, vidámak</c:v>
                </c:pt>
              </c:strCache>
            </c:strRef>
          </c:cat>
          <c:val>
            <c:numRef>
              <c:f>Munka1!$B$2:$B$18</c:f>
              <c:numCache>
                <c:formatCode>0.0</c:formatCode>
                <c:ptCount val="17"/>
                <c:pt idx="0">
                  <c:v>21.052631578947366</c:v>
                </c:pt>
                <c:pt idx="1">
                  <c:v>31.578947368421051</c:v>
                </c:pt>
                <c:pt idx="2">
                  <c:v>31.578947368421051</c:v>
                </c:pt>
                <c:pt idx="3">
                  <c:v>36.84210526315789</c:v>
                </c:pt>
                <c:pt idx="4">
                  <c:v>36.84210526315789</c:v>
                </c:pt>
                <c:pt idx="5">
                  <c:v>52.631578947368418</c:v>
                </c:pt>
                <c:pt idx="6">
                  <c:v>52.631578947368418</c:v>
                </c:pt>
                <c:pt idx="7">
                  <c:v>63.157894736842103</c:v>
                </c:pt>
                <c:pt idx="8">
                  <c:v>68.421052631578945</c:v>
                </c:pt>
                <c:pt idx="9">
                  <c:v>68.421052631578945</c:v>
                </c:pt>
                <c:pt idx="10">
                  <c:v>68.421052631578945</c:v>
                </c:pt>
                <c:pt idx="11">
                  <c:v>73.68421052631578</c:v>
                </c:pt>
                <c:pt idx="12">
                  <c:v>73.68421052631578</c:v>
                </c:pt>
                <c:pt idx="13">
                  <c:v>73.68421052631578</c:v>
                </c:pt>
                <c:pt idx="14">
                  <c:v>78.94736842105263</c:v>
                </c:pt>
                <c:pt idx="15">
                  <c:v>84.210526315789465</c:v>
                </c:pt>
                <c:pt idx="16">
                  <c:v>89.473684210526315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C-4476-BE2E-DB5ECAD472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4-4BA2-9FC0-ABEC9BE8C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agresszívak</c:v>
                </c:pt>
                <c:pt idx="1">
                  <c:v>közömbösek, érdektelenek</c:v>
                </c:pt>
                <c:pt idx="2">
                  <c:v>összetartóak</c:v>
                </c:pt>
                <c:pt idx="3">
                  <c:v>bezárkózóak</c:v>
                </c:pt>
                <c:pt idx="4">
                  <c:v>zárkózottak</c:v>
                </c:pt>
                <c:pt idx="5">
                  <c:v>otthonülők</c:v>
                </c:pt>
                <c:pt idx="6">
                  <c:v>önállóak (talpraesettek)</c:v>
                </c:pt>
                <c:pt idx="7">
                  <c:v>vállalkozó kedvűek</c:v>
                </c:pt>
                <c:pt idx="8">
                  <c:v>magabiztosak</c:v>
                </c:pt>
                <c:pt idx="9">
                  <c:v>tettrekészek</c:v>
                </c:pt>
                <c:pt idx="10">
                  <c:v>kreatívak</c:v>
                </c:pt>
                <c:pt idx="11">
                  <c:v>hangosak/zajosak</c:v>
                </c:pt>
                <c:pt idx="12">
                  <c:v>életteliek, vidámak</c:v>
                </c:pt>
                <c:pt idx="13">
                  <c:v>bátrak</c:v>
                </c:pt>
                <c:pt idx="14">
                  <c:v>kedvesek</c:v>
                </c:pt>
                <c:pt idx="15">
                  <c:v>szeretik a lakóhelyüket</c:v>
                </c:pt>
                <c:pt idx="16">
                  <c:v>van véleményük a körülöttük folyó dolgokról</c:v>
                </c:pt>
              </c:strCache>
            </c:strRef>
          </c:cat>
          <c:val>
            <c:numRef>
              <c:f>Munka1!$B$2:$B$18</c:f>
              <c:numCache>
                <c:formatCode>0.0</c:formatCode>
                <c:ptCount val="17"/>
                <c:pt idx="0">
                  <c:v>22.222222222222221</c:v>
                </c:pt>
                <c:pt idx="1">
                  <c:v>38.888888888888893</c:v>
                </c:pt>
                <c:pt idx="2">
                  <c:v>44.444444444444443</c:v>
                </c:pt>
                <c:pt idx="3">
                  <c:v>44.444444444444443</c:v>
                </c:pt>
                <c:pt idx="4">
                  <c:v>44.444444444444443</c:v>
                </c:pt>
                <c:pt idx="5">
                  <c:v>44.444444444444443</c:v>
                </c:pt>
                <c:pt idx="6">
                  <c:v>44.444444444444443</c:v>
                </c:pt>
                <c:pt idx="7">
                  <c:v>50</c:v>
                </c:pt>
                <c:pt idx="8">
                  <c:v>55.555555555555557</c:v>
                </c:pt>
                <c:pt idx="9">
                  <c:v>61.111111111111114</c:v>
                </c:pt>
                <c:pt idx="10">
                  <c:v>61.111111111111114</c:v>
                </c:pt>
                <c:pt idx="11">
                  <c:v>66.666666666666657</c:v>
                </c:pt>
                <c:pt idx="12">
                  <c:v>66.666666666666657</c:v>
                </c:pt>
                <c:pt idx="13">
                  <c:v>66.666666666666657</c:v>
                </c:pt>
                <c:pt idx="14">
                  <c:v>72.222222222222214</c:v>
                </c:pt>
                <c:pt idx="15">
                  <c:v>72.222222222222214</c:v>
                </c:pt>
                <c:pt idx="16">
                  <c:v>77.777777777777786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4-4BA2-9FC0-ABEC9BE8C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CA-4B6D-9B5F-FE3F928BF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Munka1!$A$2:$A$18</c:f>
              <c:strCache>
                <c:ptCount val="17"/>
                <c:pt idx="0">
                  <c:v>összetartóak</c:v>
                </c:pt>
                <c:pt idx="1">
                  <c:v>vállalkozó kedvűek</c:v>
                </c:pt>
                <c:pt idx="2">
                  <c:v>tettrekészek</c:v>
                </c:pt>
                <c:pt idx="3">
                  <c:v>agresszívak</c:v>
                </c:pt>
                <c:pt idx="4">
                  <c:v>szeretik a lakóhelyüket</c:v>
                </c:pt>
                <c:pt idx="5">
                  <c:v>önállóak (talpraesettek)</c:v>
                </c:pt>
                <c:pt idx="6">
                  <c:v>bezárkózóak</c:v>
                </c:pt>
                <c:pt idx="7">
                  <c:v>otthonülők</c:v>
                </c:pt>
                <c:pt idx="8">
                  <c:v>kreatívak</c:v>
                </c:pt>
                <c:pt idx="9">
                  <c:v>bátrak</c:v>
                </c:pt>
                <c:pt idx="10">
                  <c:v>zárkózottak</c:v>
                </c:pt>
                <c:pt idx="11">
                  <c:v>életteliek, vidámak</c:v>
                </c:pt>
                <c:pt idx="12">
                  <c:v>van véleményük a körülöttük folyó dolgokról</c:v>
                </c:pt>
                <c:pt idx="13">
                  <c:v>kedvesek</c:v>
                </c:pt>
                <c:pt idx="14">
                  <c:v>hangosak/zajosak</c:v>
                </c:pt>
                <c:pt idx="15">
                  <c:v>közömbösek, érdektelenek</c:v>
                </c:pt>
                <c:pt idx="16">
                  <c:v>magabiztosak</c:v>
                </c:pt>
              </c:strCache>
            </c:strRef>
          </c:cat>
          <c:val>
            <c:numRef>
              <c:f>Munka1!$B$2:$B$18</c:f>
              <c:numCache>
                <c:formatCode>0.0</c:formatCode>
                <c:ptCount val="17"/>
                <c:pt idx="0">
                  <c:v>16.666666666666664</c:v>
                </c:pt>
                <c:pt idx="1">
                  <c:v>25</c:v>
                </c:pt>
                <c:pt idx="2">
                  <c:v>33.333333333333329</c:v>
                </c:pt>
                <c:pt idx="3">
                  <c:v>41.666666666666671</c:v>
                </c:pt>
                <c:pt idx="4">
                  <c:v>41.666666666666671</c:v>
                </c:pt>
                <c:pt idx="5">
                  <c:v>41.666666666666671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58.333333333333336</c:v>
                </c:pt>
                <c:pt idx="11">
                  <c:v>58.333333333333336</c:v>
                </c:pt>
                <c:pt idx="12">
                  <c:v>58.333333333333336</c:v>
                </c:pt>
                <c:pt idx="13">
                  <c:v>66.666666666666657</c:v>
                </c:pt>
                <c:pt idx="14">
                  <c:v>66.666666666666657</c:v>
                </c:pt>
                <c:pt idx="15">
                  <c:v>66.666666666666657</c:v>
                </c:pt>
                <c:pt idx="1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A-4B6D-9B5F-FE3F928BF4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7494389288295"/>
          <c:y val="1.6712094907153568E-2"/>
          <c:w val="0.80925329985925676"/>
          <c:h val="0.743573738938654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egyedülálló vagyok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33.333333333333329</c:v>
                </c:pt>
                <c:pt idx="1">
                  <c:v>35.294117647058826</c:v>
                </c:pt>
                <c:pt idx="2">
                  <c:v>62.068965517241381</c:v>
                </c:pt>
                <c:pt idx="3">
                  <c:v>21.875</c:v>
                </c:pt>
                <c:pt idx="4">
                  <c:v>43.75</c:v>
                </c:pt>
                <c:pt idx="5">
                  <c:v>34.343434343434339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0-4942-A5B0-29457E652B68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elvált vagyok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Munka1!$C$2:$C$7</c:f>
              <c:numCache>
                <c:formatCode>0.0</c:formatCode>
                <c:ptCount val="6"/>
                <c:pt idx="1">
                  <c:v>5.8823529411764701</c:v>
                </c:pt>
                <c:pt idx="3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0-4942-A5B0-29457E652B68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házas vagyok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Munka1!$D$2:$D$7</c:f>
              <c:numCache>
                <c:formatCode>0.0</c:formatCode>
                <c:ptCount val="6"/>
                <c:pt idx="0">
                  <c:v>16.666666666666664</c:v>
                </c:pt>
                <c:pt idx="1">
                  <c:v>29.411764705882355</c:v>
                </c:pt>
                <c:pt idx="2">
                  <c:v>6.8965517241379306</c:v>
                </c:pt>
                <c:pt idx="3">
                  <c:v>12.5</c:v>
                </c:pt>
                <c:pt idx="4">
                  <c:v>6.25</c:v>
                </c:pt>
                <c:pt idx="5">
                  <c:v>20.202020202020201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0-4942-A5B0-29457E652B68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járok valakivel és együtt élünk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Munka1!$E$2:$E$7</c:f>
              <c:numCache>
                <c:formatCode>0.0</c:formatCode>
                <c:ptCount val="6"/>
                <c:pt idx="0">
                  <c:v>33.333333333333329</c:v>
                </c:pt>
                <c:pt idx="1">
                  <c:v>17.647058823529413</c:v>
                </c:pt>
                <c:pt idx="2">
                  <c:v>13.793103448275861</c:v>
                </c:pt>
                <c:pt idx="3">
                  <c:v>21.875</c:v>
                </c:pt>
                <c:pt idx="4">
                  <c:v>9.375</c:v>
                </c:pt>
                <c:pt idx="5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B0-4942-A5B0-29457E652B68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járok valakivel, de nem élünk együtt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">
                  <c:v>16.666666666666664</c:v>
                </c:pt>
                <c:pt idx="2" formatCode="0.0">
                  <c:v>6.8965517241379306</c:v>
                </c:pt>
                <c:pt idx="3" formatCode="0.0">
                  <c:v>34.375</c:v>
                </c:pt>
                <c:pt idx="4" formatCode="0.0">
                  <c:v>15.625</c:v>
                </c:pt>
                <c:pt idx="5" formatCode="0.0">
                  <c:v>8.0808080808080813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B0-4942-A5B0-29457E652B68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Munka1!$G$2:$G$7</c:f>
              <c:numCache>
                <c:formatCode>General</c:formatCode>
                <c:ptCount val="6"/>
                <c:pt idx="2" formatCode="0.0">
                  <c:v>3.4482758620689653</c:v>
                </c:pt>
                <c:pt idx="4" formatCode="0.0">
                  <c:v>3.125</c:v>
                </c:pt>
                <c:pt idx="5" formatCode="0.0">
                  <c:v>3.0303030303030303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B0-4942-A5B0-29457E652B68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nem válaszolok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Munka1!$H$2:$H$7</c:f>
              <c:numCache>
                <c:formatCode>0.0</c:formatCode>
                <c:ptCount val="6"/>
                <c:pt idx="1">
                  <c:v>11.76470588235294</c:v>
                </c:pt>
                <c:pt idx="2">
                  <c:v>6.8965517241379306</c:v>
                </c:pt>
                <c:pt idx="3">
                  <c:v>6.25</c:v>
                </c:pt>
                <c:pt idx="4">
                  <c:v>21.875</c:v>
                </c:pt>
                <c:pt idx="5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B0-4942-A5B0-29457E652B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8482543"/>
        <c:axId val="238483791"/>
      </c:barChart>
      <c:catAx>
        <c:axId val="23848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8483791"/>
        <c:crosses val="autoZero"/>
        <c:auto val="1"/>
        <c:lblAlgn val="ctr"/>
        <c:lblOffset val="100"/>
        <c:noMultiLvlLbl val="0"/>
      </c:catAx>
      <c:valAx>
        <c:axId val="23848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848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61899146664633E-2"/>
          <c:y val="0.84860026335805205"/>
          <c:w val="0.94423497787414257"/>
          <c:h val="0.13468764173479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főváros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1">
                  <c:v>11.111111111111111</c:v>
                </c:pt>
                <c:pt idx="2">
                  <c:v>5.2631578947368416</c:v>
                </c:pt>
                <c:pt idx="3">
                  <c:v>12.5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A-47AB-9BB2-FEACD5E1FB4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Árpádhalom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 formatCode="0.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A-47AB-9BB2-FEACD5E1FB42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Derekegyház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1">
                  <c:v>27.777777777777779</c:v>
                </c:pt>
                <c:pt idx="2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A-47AB-9BB2-FEACD5E1FB42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külföld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1">
                  <c:v>11.111111111111111</c:v>
                </c:pt>
                <c:pt idx="2">
                  <c:v>5.2631578947368416</c:v>
                </c:pt>
                <c:pt idx="3">
                  <c:v>6.25</c:v>
                </c:pt>
                <c:pt idx="4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A-47AB-9BB2-FEACD5E1FB42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Nagymágocs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1">
                  <c:v>5.5555555555555554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A-47AB-9BB2-FEACD5E1FB42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más település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25</c:v>
                </c:pt>
                <c:pt idx="1">
                  <c:v>44.444444444444443</c:v>
                </c:pt>
                <c:pt idx="2">
                  <c:v>21.052631578947366</c:v>
                </c:pt>
                <c:pt idx="3">
                  <c:v>56.25</c:v>
                </c:pt>
                <c:pt idx="4">
                  <c:v>29.545454545454547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7A-47AB-9BB2-FEACD5E1FB42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Szegvár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Munka1!$H$2:$H$6</c:f>
              <c:numCache>
                <c:formatCode>General</c:formatCode>
                <c:ptCount val="5"/>
                <c:pt idx="4" formatCode="0.0">
                  <c:v>61.363636363636367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A-47AB-9BB2-FEACD5E1FB42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Székkutas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Munka1!$I$2:$I$6</c:f>
              <c:numCache>
                <c:formatCode>General</c:formatCode>
                <c:ptCount val="5"/>
                <c:pt idx="2" formatCode="0.0">
                  <c:v>63.157894736842103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7A-47AB-9BB2-FEACD5E1FB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076559"/>
        <c:axId val="780081551"/>
      </c:barChart>
      <c:catAx>
        <c:axId val="78007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81551"/>
        <c:crosses val="autoZero"/>
        <c:auto val="1"/>
        <c:lblAlgn val="ctr"/>
        <c:lblOffset val="100"/>
        <c:noMultiLvlLbl val="0"/>
      </c:catAx>
      <c:valAx>
        <c:axId val="78008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7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főváros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1">
                  <c:v>5.5555555555555554</c:v>
                </c:pt>
                <c:pt idx="2">
                  <c:v>10.526315789473683</c:v>
                </c:pt>
                <c:pt idx="3">
                  <c:v>6.25</c:v>
                </c:pt>
                <c:pt idx="4">
                  <c:v>6.8181818181818175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A-47AB-9BB2-FEACD5E1FB42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Árpádhalom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 formatCode="0.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A-47AB-9BB2-FEACD5E1FB42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Derekegyház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1">
                  <c:v>16.666666666666664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A-47AB-9BB2-FEACD5E1FB42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külföld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Munka1!$E$2:$E$6</c:f>
              <c:numCache>
                <c:formatCode>0.0</c:formatCode>
                <c:ptCount val="5"/>
                <c:pt idx="1">
                  <c:v>16.666666666666664</c:v>
                </c:pt>
                <c:pt idx="2">
                  <c:v>5.2631578947368416</c:v>
                </c:pt>
                <c:pt idx="3">
                  <c:v>12.5</c:v>
                </c:pt>
                <c:pt idx="4">
                  <c:v>6.8181818181818175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A-47AB-9BB2-FEACD5E1FB42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Nagymágocs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Munka1!$F$2:$F$6</c:f>
              <c:numCache>
                <c:formatCode>0.0</c:formatCode>
                <c:ptCount val="5"/>
                <c:pt idx="1">
                  <c:v>5.5555555555555554</c:v>
                </c:pt>
                <c:pt idx="2">
                  <c:v>5.2631578947368416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A-47AB-9BB2-FEACD5E1FB42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más település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Munka1!$G$2:$G$6</c:f>
              <c:numCache>
                <c:formatCode>0.0</c:formatCode>
                <c:ptCount val="5"/>
                <c:pt idx="0">
                  <c:v>50</c:v>
                </c:pt>
                <c:pt idx="1">
                  <c:v>55.555555555555557</c:v>
                </c:pt>
                <c:pt idx="2">
                  <c:v>21.052631578947366</c:v>
                </c:pt>
                <c:pt idx="3">
                  <c:v>68.75</c:v>
                </c:pt>
                <c:pt idx="4">
                  <c:v>34.090909090909086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7A-47AB-9BB2-FEACD5E1FB42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Szegvár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Munka1!$H$2:$H$6</c:f>
              <c:numCache>
                <c:formatCode>General</c:formatCode>
                <c:ptCount val="5"/>
                <c:pt idx="4" formatCode="0.0">
                  <c:v>52.272727272727273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A-47AB-9BB2-FEACD5E1FB42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Székkutas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Munka1!$I$2:$I$6</c:f>
              <c:numCache>
                <c:formatCode>General</c:formatCode>
                <c:ptCount val="5"/>
                <c:pt idx="2" formatCode="0.0">
                  <c:v>57.894736842105267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7A-47AB-9BB2-FEACD5E1FB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0076559"/>
        <c:axId val="780081551"/>
      </c:barChart>
      <c:catAx>
        <c:axId val="780076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81551"/>
        <c:crosses val="autoZero"/>
        <c:auto val="1"/>
        <c:lblAlgn val="ctr"/>
        <c:lblOffset val="100"/>
        <c:noMultiLvlLbl val="0"/>
      </c:catAx>
      <c:valAx>
        <c:axId val="78008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7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0-4757-8D0B-11E4130B0CA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0-4757-8D0B-11E4130B0CA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B0-4757-8D0B-11E4130B0C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32909167"/>
        <c:axId val="780069487"/>
      </c:barChart>
      <c:catAx>
        <c:axId val="732909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69487"/>
        <c:crosses val="autoZero"/>
        <c:auto val="1"/>
        <c:lblAlgn val="ctr"/>
        <c:lblOffset val="100"/>
        <c:noMultiLvlLbl val="0"/>
      </c:catAx>
      <c:valAx>
        <c:axId val="780069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16.666666666666664</c:v>
                </c:pt>
                <c:pt idx="1">
                  <c:v>11.111111111111111</c:v>
                </c:pt>
                <c:pt idx="2">
                  <c:v>26.315789473684209</c:v>
                </c:pt>
                <c:pt idx="3">
                  <c:v>6.25</c:v>
                </c:pt>
                <c:pt idx="4">
                  <c:v>20.454545454545457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0-4757-8D0B-11E4130B0CA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75</c:v>
                </c:pt>
                <c:pt idx="1">
                  <c:v>66.666666666666657</c:v>
                </c:pt>
                <c:pt idx="2">
                  <c:v>52.631578947368418</c:v>
                </c:pt>
                <c:pt idx="3">
                  <c:v>62.5</c:v>
                </c:pt>
                <c:pt idx="4">
                  <c:v>45.454545454545453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0-4757-8D0B-11E4130B0CA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Árpádhalom</c:v>
                </c:pt>
                <c:pt idx="1">
                  <c:v>Derekegyház</c:v>
                </c:pt>
                <c:pt idx="2">
                  <c:v>Székkutas</c:v>
                </c:pt>
                <c:pt idx="3">
                  <c:v>Nagymágocs</c:v>
                </c:pt>
                <c:pt idx="4">
                  <c:v>Szegvár</c:v>
                </c:pt>
              </c:strCache>
            </c:strRef>
          </c:cat>
          <c:val>
            <c:numRef>
              <c:f>Munka1!$D$2:$D$6</c:f>
              <c:numCache>
                <c:formatCode>0.0</c:formatCode>
                <c:ptCount val="5"/>
                <c:pt idx="0">
                  <c:v>8.3333333333333321</c:v>
                </c:pt>
                <c:pt idx="1">
                  <c:v>22.222222222222221</c:v>
                </c:pt>
                <c:pt idx="2">
                  <c:v>21.052631578947366</c:v>
                </c:pt>
                <c:pt idx="3">
                  <c:v>31.25</c:v>
                </c:pt>
                <c:pt idx="4">
                  <c:v>34.090909090909086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B0-4757-8D0B-11E4130B0C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32909167"/>
        <c:axId val="780069487"/>
      </c:barChart>
      <c:catAx>
        <c:axId val="732909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69487"/>
        <c:crosses val="autoZero"/>
        <c:auto val="1"/>
        <c:lblAlgn val="ctr"/>
        <c:lblOffset val="100"/>
        <c:noMultiLvlLbl val="0"/>
      </c:catAx>
      <c:valAx>
        <c:axId val="780069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90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környezet rossz állapota (rossz levegő, piszok)</c:v>
                </c:pt>
                <c:pt idx="1">
                  <c:v>fiatalok általános rossz helyzete</c:v>
                </c:pt>
                <c:pt idx="2">
                  <c:v>rossz közbiztonság</c:v>
                </c:pt>
                <c:pt idx="3">
                  <c:v>korrupció</c:v>
                </c:pt>
                <c:pt idx="4">
                  <c:v>megfelelő iskola hiánya vagy elérhetetlensége</c:v>
                </c:pt>
                <c:pt idx="5">
                  <c:v>közlekedési nehézségek</c:v>
                </c:pt>
                <c:pt idx="6">
                  <c:v>szülőktől való függés</c:v>
                </c:pt>
                <c:pt idx="7">
                  <c:v>lakásproblémák</c:v>
                </c:pt>
                <c:pt idx="8">
                  <c:v>önálló egzisztencia, család megteremtése</c:v>
                </c:pt>
                <c:pt idx="9">
                  <c:v>közösség hiánya</c:v>
                </c:pt>
                <c:pt idx="10">
                  <c:v>egészségtelen, mozgásszegény életmód</c:v>
                </c:pt>
                <c:pt idx="11">
                  <c:v>iskolai problémák, tanulási nehézségek</c:v>
                </c:pt>
                <c:pt idx="12">
                  <c:v>kulturálatlanság, tudatlanság, igénytelenség</c:v>
                </c:pt>
                <c:pt idx="13">
                  <c:v>pénztelenség, szegénység, elszegényedés</c:v>
                </c:pt>
                <c:pt idx="14">
                  <c:v>családi problémák</c:v>
                </c:pt>
                <c:pt idx="15">
                  <c:v>szórakozási és ismerkedési lehetőségek hiánya</c:v>
                </c:pt>
                <c:pt idx="16">
                  <c:v>munkanélküliség, elhelyezkedési nehézségek</c:v>
                </c:pt>
                <c:pt idx="17">
                  <c:v>baráti társaság hiánya</c:v>
                </c:pt>
                <c:pt idx="18">
                  <c:v>alkoholizmus, kábítószerhasználat</c:v>
                </c:pt>
                <c:pt idx="19">
                  <c:v>kilátástalan, bizonytalan jövő</c:v>
                </c:pt>
                <c:pt idx="20">
                  <c:v>céltalanság</c:v>
                </c:pt>
              </c:strCache>
            </c:strRef>
          </c:cat>
          <c:val>
            <c:numRef>
              <c:f>Munka1!$B$2:$B$22</c:f>
              <c:numCache>
                <c:formatCode>###0.0</c:formatCode>
                <c:ptCount val="21"/>
                <c:pt idx="0">
                  <c:v>1.3888888888888888</c:v>
                </c:pt>
                <c:pt idx="1">
                  <c:v>1.8518518518518516</c:v>
                </c:pt>
                <c:pt idx="2">
                  <c:v>2.3148148148148149</c:v>
                </c:pt>
                <c:pt idx="3">
                  <c:v>2.3148148148148149</c:v>
                </c:pt>
                <c:pt idx="4">
                  <c:v>2.3148148148148149</c:v>
                </c:pt>
                <c:pt idx="5">
                  <c:v>3.7037037037037033</c:v>
                </c:pt>
                <c:pt idx="6">
                  <c:v>3.7037037037037033</c:v>
                </c:pt>
                <c:pt idx="7">
                  <c:v>4.1666666666666661</c:v>
                </c:pt>
                <c:pt idx="8">
                  <c:v>4.6296296296296298</c:v>
                </c:pt>
                <c:pt idx="9">
                  <c:v>5.0925925925925926</c:v>
                </c:pt>
                <c:pt idx="10">
                  <c:v>6.0185185185185182</c:v>
                </c:pt>
                <c:pt idx="11">
                  <c:v>6.0185185185185182</c:v>
                </c:pt>
                <c:pt idx="12">
                  <c:v>6.0185185185185182</c:v>
                </c:pt>
                <c:pt idx="13">
                  <c:v>6.0185185185185182</c:v>
                </c:pt>
                <c:pt idx="14">
                  <c:v>7.8703703703703702</c:v>
                </c:pt>
                <c:pt idx="15">
                  <c:v>10.185185185185185</c:v>
                </c:pt>
                <c:pt idx="16">
                  <c:v>11.111111111111111</c:v>
                </c:pt>
                <c:pt idx="17">
                  <c:v>12.962962962962962</c:v>
                </c:pt>
                <c:pt idx="18">
                  <c:v>13.888888888888889</c:v>
                </c:pt>
                <c:pt idx="19">
                  <c:v>14.351851851851851</c:v>
                </c:pt>
                <c:pt idx="20">
                  <c:v>19.444444444444446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C-4A58-9D30-9F89E25B97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2888175"/>
        <c:axId val="732889007"/>
      </c:barChart>
      <c:catAx>
        <c:axId val="732888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2889007"/>
        <c:crosses val="autoZero"/>
        <c:auto val="1"/>
        <c:lblAlgn val="ctr"/>
        <c:lblOffset val="100"/>
        <c:noMultiLvlLbl val="0"/>
      </c:catAx>
      <c:valAx>
        <c:axId val="73288900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73288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1-436B-AEA8-BC5511D22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megfelelő iskola hiánya vagy elérhetetlensége</c:v>
                </c:pt>
                <c:pt idx="1">
                  <c:v>rossz közbiztonság</c:v>
                </c:pt>
                <c:pt idx="2">
                  <c:v>fiatalok általános rossz helyzete</c:v>
                </c:pt>
                <c:pt idx="3">
                  <c:v>környezet rossz állapota (rossz levegő, piszok)</c:v>
                </c:pt>
                <c:pt idx="4">
                  <c:v>pénztelenség, szegénység, elszegényedés</c:v>
                </c:pt>
                <c:pt idx="5">
                  <c:v>közlekedési nehézségek</c:v>
                </c:pt>
                <c:pt idx="6">
                  <c:v>korrupció</c:v>
                </c:pt>
                <c:pt idx="7">
                  <c:v>közösség hiánya</c:v>
                </c:pt>
                <c:pt idx="8">
                  <c:v>szülőktől való függés</c:v>
                </c:pt>
                <c:pt idx="9">
                  <c:v>egészségtelen, mozgásszegény életmód</c:v>
                </c:pt>
                <c:pt idx="10">
                  <c:v>lakásproblémák</c:v>
                </c:pt>
                <c:pt idx="11">
                  <c:v>kulturálatlanság, tudatlanság, igénytelenség</c:v>
                </c:pt>
                <c:pt idx="12">
                  <c:v>baráti társaság hiánya</c:v>
                </c:pt>
                <c:pt idx="13">
                  <c:v>iskolai problémák, tanulási nehézségek</c:v>
                </c:pt>
                <c:pt idx="14">
                  <c:v>önálló egzisztencia, család megteremtése</c:v>
                </c:pt>
                <c:pt idx="15">
                  <c:v>szórakozási és ismerkedési lehetőségek hiánya</c:v>
                </c:pt>
                <c:pt idx="16">
                  <c:v>családi problémák</c:v>
                </c:pt>
                <c:pt idx="17">
                  <c:v>munkanélküliség, elhelyezkedési nehézségek</c:v>
                </c:pt>
                <c:pt idx="18">
                  <c:v>alkoholizmus, kábítószerhasználat</c:v>
                </c:pt>
                <c:pt idx="19">
                  <c:v>kilátástalan, bizonytalan jövő</c:v>
                </c:pt>
                <c:pt idx="20">
                  <c:v>céltalanság</c:v>
                </c:pt>
              </c:strCache>
            </c:strRef>
          </c:cat>
          <c:val>
            <c:numRef>
              <c:f>Munka1!$B$2:$B$22</c:f>
              <c:numCache>
                <c:formatCode>0.0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5.0999999999999996</c:v>
                </c:pt>
                <c:pt idx="10">
                  <c:v>5.0999999999999996</c:v>
                </c:pt>
                <c:pt idx="11">
                  <c:v>6.1</c:v>
                </c:pt>
                <c:pt idx="12">
                  <c:v>7.1</c:v>
                </c:pt>
                <c:pt idx="13">
                  <c:v>7.1</c:v>
                </c:pt>
                <c:pt idx="14">
                  <c:v>7.1</c:v>
                </c:pt>
                <c:pt idx="15">
                  <c:v>7.1</c:v>
                </c:pt>
                <c:pt idx="16">
                  <c:v>8.1</c:v>
                </c:pt>
                <c:pt idx="17">
                  <c:v>10.1</c:v>
                </c:pt>
                <c:pt idx="18">
                  <c:v>13.1</c:v>
                </c:pt>
                <c:pt idx="19">
                  <c:v>13.1</c:v>
                </c:pt>
                <c:pt idx="2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1-436B-AEA8-BC5511D22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15-427A-9F54-0D52BB745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korrupció</c:v>
                </c:pt>
                <c:pt idx="1">
                  <c:v>közlekedési nehézségek</c:v>
                </c:pt>
                <c:pt idx="2">
                  <c:v>közösség hiánya</c:v>
                </c:pt>
                <c:pt idx="3">
                  <c:v>lakásproblémák</c:v>
                </c:pt>
                <c:pt idx="4">
                  <c:v>családi problémák</c:v>
                </c:pt>
                <c:pt idx="5">
                  <c:v>fiatalok általános rossz helyzete</c:v>
                </c:pt>
                <c:pt idx="6">
                  <c:v>iskolai problémák, tanulási nehézségek</c:v>
                </c:pt>
                <c:pt idx="7">
                  <c:v>megfelelő iskola hiánya vagy elérhetetlensége</c:v>
                </c:pt>
                <c:pt idx="8">
                  <c:v>önálló egzisztencia, család megteremtése</c:v>
                </c:pt>
                <c:pt idx="9">
                  <c:v>pénztelenség, szegénység, elszegényedés</c:v>
                </c:pt>
                <c:pt idx="10">
                  <c:v>szülőktől való függés</c:v>
                </c:pt>
                <c:pt idx="11">
                  <c:v>egészségtelen, mozgásszegény életmód</c:v>
                </c:pt>
                <c:pt idx="12">
                  <c:v>környezet rossz állapota (rossz levegő, piszok)</c:v>
                </c:pt>
                <c:pt idx="13">
                  <c:v>kulturálatlanság, tudatlanság, igénytelenség</c:v>
                </c:pt>
                <c:pt idx="14">
                  <c:v>szórakozási és ismerkedési lehetőségek hiánya</c:v>
                </c:pt>
                <c:pt idx="15">
                  <c:v>rossz közbiztonság</c:v>
                </c:pt>
                <c:pt idx="16">
                  <c:v>munkanélküliség, elhelyezkedési nehézségek</c:v>
                </c:pt>
                <c:pt idx="17">
                  <c:v>céltalanság</c:v>
                </c:pt>
                <c:pt idx="18">
                  <c:v>kilátástalan, bizonytalan jövő</c:v>
                </c:pt>
                <c:pt idx="19">
                  <c:v>alkoholizmus, kábítószerhasználat</c:v>
                </c:pt>
                <c:pt idx="20">
                  <c:v>baráti társaság hiánya</c:v>
                </c:pt>
              </c:strCache>
            </c:strRef>
          </c:cat>
          <c:val>
            <c:numRef>
              <c:f>Munka1!$B$2:$B$22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  <c:pt idx="11">
                  <c:v>6.3</c:v>
                </c:pt>
                <c:pt idx="12">
                  <c:v>6.3</c:v>
                </c:pt>
                <c:pt idx="13">
                  <c:v>6.3</c:v>
                </c:pt>
                <c:pt idx="14">
                  <c:v>9.4</c:v>
                </c:pt>
                <c:pt idx="15">
                  <c:v>12.5</c:v>
                </c:pt>
                <c:pt idx="16">
                  <c:v>12.5</c:v>
                </c:pt>
                <c:pt idx="17">
                  <c:v>15.6</c:v>
                </c:pt>
                <c:pt idx="18">
                  <c:v>15.6</c:v>
                </c:pt>
                <c:pt idx="19">
                  <c:v>18.8</c:v>
                </c:pt>
                <c:pt idx="2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5-427A-9F54-0D52BB7458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77748127921895"/>
          <c:y val="3.2663598854923988E-2"/>
          <c:w val="0.35973118613214189"/>
          <c:h val="0.93467280229015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C-4476-BE2E-DB5ECAD472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rossz közbiztonság</c:v>
                </c:pt>
                <c:pt idx="1">
                  <c:v>fiatalok általános rossz helyzete</c:v>
                </c:pt>
                <c:pt idx="2">
                  <c:v>iskolai problémák, tanulási nehézségek</c:v>
                </c:pt>
                <c:pt idx="3">
                  <c:v>környezet rossz állapota (rossz levegő, piszok)</c:v>
                </c:pt>
                <c:pt idx="4">
                  <c:v>megfelelő iskola hiánya vagy elérhetetlensége</c:v>
                </c:pt>
                <c:pt idx="5">
                  <c:v>szülőktől való függés</c:v>
                </c:pt>
                <c:pt idx="6">
                  <c:v>egészségtelen, mozgásszegény életmód</c:v>
                </c:pt>
                <c:pt idx="7">
                  <c:v>korrupció</c:v>
                </c:pt>
                <c:pt idx="8">
                  <c:v>közlekedési nehézségek</c:v>
                </c:pt>
                <c:pt idx="9">
                  <c:v>kulturálatlanság, tudatlanság, igénytelenség</c:v>
                </c:pt>
                <c:pt idx="10">
                  <c:v>önálló egzisztencia, család megteremtése</c:v>
                </c:pt>
                <c:pt idx="11">
                  <c:v>baráti társaság hiánya</c:v>
                </c:pt>
                <c:pt idx="12">
                  <c:v>munkanélküliség, elhelyezkedési nehézségek</c:v>
                </c:pt>
                <c:pt idx="13">
                  <c:v>szórakozási és ismerkedési lehetőségek hiánya</c:v>
                </c:pt>
                <c:pt idx="14">
                  <c:v>családi problémák</c:v>
                </c:pt>
                <c:pt idx="15">
                  <c:v>közösség hiánya</c:v>
                </c:pt>
                <c:pt idx="16">
                  <c:v>lakásproblémák</c:v>
                </c:pt>
                <c:pt idx="17">
                  <c:v>alkoholizmus, kábítószerhasználat</c:v>
                </c:pt>
                <c:pt idx="18">
                  <c:v>kilátástalan, bizonytalan jövő</c:v>
                </c:pt>
                <c:pt idx="19">
                  <c:v>pénztelenség, szegénység, elszegényedés</c:v>
                </c:pt>
                <c:pt idx="20">
                  <c:v>céltalanság</c:v>
                </c:pt>
              </c:strCache>
            </c:strRef>
          </c:cat>
          <c:val>
            <c:numRef>
              <c:f>Munka1!$B$2:$B$22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  <c:pt idx="11">
                  <c:v>9.4</c:v>
                </c:pt>
                <c:pt idx="12">
                  <c:v>9.4</c:v>
                </c:pt>
                <c:pt idx="13">
                  <c:v>9.4</c:v>
                </c:pt>
                <c:pt idx="14">
                  <c:v>12.5</c:v>
                </c:pt>
                <c:pt idx="15">
                  <c:v>12.5</c:v>
                </c:pt>
                <c:pt idx="16">
                  <c:v>12.5</c:v>
                </c:pt>
                <c:pt idx="17">
                  <c:v>15.6</c:v>
                </c:pt>
                <c:pt idx="18">
                  <c:v>15.6</c:v>
                </c:pt>
                <c:pt idx="19">
                  <c:v>15.6</c:v>
                </c:pt>
                <c:pt idx="20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C-4476-BE2E-DB5ECAD472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64-4BA2-9FC0-ABEC9BE8C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rossz közbiztonság</c:v>
                </c:pt>
                <c:pt idx="1">
                  <c:v>korrupció</c:v>
                </c:pt>
                <c:pt idx="2">
                  <c:v>környezet rossz állapota (rossz levegő, piszok)</c:v>
                </c:pt>
                <c:pt idx="3">
                  <c:v>lakásproblémák</c:v>
                </c:pt>
                <c:pt idx="4">
                  <c:v>kulturálatlanság, tudatlanság, igénytelenség</c:v>
                </c:pt>
                <c:pt idx="5">
                  <c:v>önálló egzisztencia, család megteremtése</c:v>
                </c:pt>
                <c:pt idx="6">
                  <c:v>alkoholizmus, kábítószerhasználat</c:v>
                </c:pt>
                <c:pt idx="7">
                  <c:v>családi problémák</c:v>
                </c:pt>
                <c:pt idx="8">
                  <c:v>fiatalok általános rossz helyzete</c:v>
                </c:pt>
                <c:pt idx="9">
                  <c:v>kilátástalan, bizonytalan jövő</c:v>
                </c:pt>
                <c:pt idx="10">
                  <c:v>közlekedési nehézségek</c:v>
                </c:pt>
                <c:pt idx="11">
                  <c:v>megfelelő iskola hiánya vagy elérhetetlensége</c:v>
                </c:pt>
                <c:pt idx="12">
                  <c:v>szülőktől való függés</c:v>
                </c:pt>
                <c:pt idx="13">
                  <c:v>baráti társaság hiánya</c:v>
                </c:pt>
                <c:pt idx="14">
                  <c:v>közösség hiánya</c:v>
                </c:pt>
                <c:pt idx="15">
                  <c:v>pénztelenség, szegénység, elszegényedés</c:v>
                </c:pt>
                <c:pt idx="16">
                  <c:v>egészségtelen, mozgásszegény életmód</c:v>
                </c:pt>
                <c:pt idx="17">
                  <c:v>iskolai problémák, tanulási nehézségek</c:v>
                </c:pt>
                <c:pt idx="18">
                  <c:v>munkanélküliség, elhelyezkedési nehézségek</c:v>
                </c:pt>
                <c:pt idx="19">
                  <c:v>céltalanság</c:v>
                </c:pt>
                <c:pt idx="20">
                  <c:v>szórakozási és ismerkedési lehetőségek hiánya</c:v>
                </c:pt>
              </c:strCache>
            </c:strRef>
          </c:cat>
          <c:val>
            <c:numRef>
              <c:f>Munka1!$B$2:$B$22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3.4</c:v>
                </c:pt>
                <c:pt idx="5">
                  <c:v>3.4</c:v>
                </c:pt>
                <c:pt idx="6">
                  <c:v>6.9</c:v>
                </c:pt>
                <c:pt idx="7">
                  <c:v>6.9</c:v>
                </c:pt>
                <c:pt idx="8">
                  <c:v>6.9</c:v>
                </c:pt>
                <c:pt idx="9">
                  <c:v>6.9</c:v>
                </c:pt>
                <c:pt idx="10">
                  <c:v>6.9</c:v>
                </c:pt>
                <c:pt idx="11">
                  <c:v>6.9</c:v>
                </c:pt>
                <c:pt idx="12">
                  <c:v>6.9</c:v>
                </c:pt>
                <c:pt idx="13">
                  <c:v>10.3</c:v>
                </c:pt>
                <c:pt idx="14">
                  <c:v>10.3</c:v>
                </c:pt>
                <c:pt idx="15">
                  <c:v>10.3</c:v>
                </c:pt>
                <c:pt idx="16">
                  <c:v>13.8</c:v>
                </c:pt>
                <c:pt idx="17">
                  <c:v>13.8</c:v>
                </c:pt>
                <c:pt idx="18">
                  <c:v>17.2</c:v>
                </c:pt>
                <c:pt idx="19">
                  <c:v>24.1</c:v>
                </c:pt>
                <c:pt idx="20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4-4BA2-9FC0-ABEC9BE8C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1.204080528597646E-16"/>
                  <c:y val="-6.3985289402404838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CA-4B6D-9B5F-FE3F928BF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Munka1!$A$2:$A$22</c:f>
              <c:strCache>
                <c:ptCount val="21"/>
                <c:pt idx="0">
                  <c:v>rossz közbiztonság</c:v>
                </c:pt>
                <c:pt idx="1">
                  <c:v>fiatalok általános rossz helyzete</c:v>
                </c:pt>
                <c:pt idx="2">
                  <c:v>korrupció</c:v>
                </c:pt>
                <c:pt idx="3">
                  <c:v>környezet rossz állapota (rossz levegő, piszok)</c:v>
                </c:pt>
                <c:pt idx="4">
                  <c:v>közösség hiánya</c:v>
                </c:pt>
                <c:pt idx="5">
                  <c:v>lakásproblémák</c:v>
                </c:pt>
                <c:pt idx="6">
                  <c:v>önálló egzisztencia, család megteremtése</c:v>
                </c:pt>
                <c:pt idx="7">
                  <c:v>egészségtelen, mozgásszegény életmód</c:v>
                </c:pt>
                <c:pt idx="8">
                  <c:v>iskolai problémák, tanulási nehézségek</c:v>
                </c:pt>
                <c:pt idx="9">
                  <c:v>munkanélküliség, elhelyezkedési nehézségek</c:v>
                </c:pt>
                <c:pt idx="10">
                  <c:v>szülőktől való függés</c:v>
                </c:pt>
                <c:pt idx="11">
                  <c:v>családi problémák</c:v>
                </c:pt>
                <c:pt idx="12">
                  <c:v>közlekedési nehézségek</c:v>
                </c:pt>
                <c:pt idx="13">
                  <c:v>megfelelő iskola hiánya vagy elérhetetlensége</c:v>
                </c:pt>
                <c:pt idx="14">
                  <c:v>pénztelenség, szegénység, elszegényedés</c:v>
                </c:pt>
                <c:pt idx="15">
                  <c:v>szórakozási és ismerkedési lehetőségek hiánya</c:v>
                </c:pt>
                <c:pt idx="16">
                  <c:v>alkoholizmus, kábítószerhasználat</c:v>
                </c:pt>
                <c:pt idx="17">
                  <c:v>kulturálatlanság, tudatlanság, igénytelenség</c:v>
                </c:pt>
                <c:pt idx="18">
                  <c:v>céltalanság</c:v>
                </c:pt>
                <c:pt idx="19">
                  <c:v>kilátástalan, bizonytalan jövő</c:v>
                </c:pt>
                <c:pt idx="20">
                  <c:v>baráti társaság hiánya</c:v>
                </c:pt>
              </c:strCache>
            </c:strRef>
          </c:cat>
          <c:val>
            <c:numRef>
              <c:f>Munka1!$B$2:$B$22</c:f>
              <c:numCache>
                <c:formatCode>0.0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5.9</c:v>
                </c:pt>
                <c:pt idx="8">
                  <c:v>5.9</c:v>
                </c:pt>
                <c:pt idx="9">
                  <c:v>5.9</c:v>
                </c:pt>
                <c:pt idx="10">
                  <c:v>5.9</c:v>
                </c:pt>
                <c:pt idx="11">
                  <c:v>11.8</c:v>
                </c:pt>
                <c:pt idx="12">
                  <c:v>11.8</c:v>
                </c:pt>
                <c:pt idx="13">
                  <c:v>11.8</c:v>
                </c:pt>
                <c:pt idx="14">
                  <c:v>11.8</c:v>
                </c:pt>
                <c:pt idx="15">
                  <c:v>11.8</c:v>
                </c:pt>
                <c:pt idx="16">
                  <c:v>17.600000000000001</c:v>
                </c:pt>
                <c:pt idx="17">
                  <c:v>17.600000000000001</c:v>
                </c:pt>
                <c:pt idx="18">
                  <c:v>29.4</c:v>
                </c:pt>
                <c:pt idx="19">
                  <c:v>29.4</c:v>
                </c:pt>
                <c:pt idx="20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A-4B6D-9B5F-FE3F928BF4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2516527"/>
        <c:axId val="412513199"/>
      </c:barChart>
      <c:catAx>
        <c:axId val="412516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12513199"/>
        <c:crosses val="autoZero"/>
        <c:auto val="1"/>
        <c:lblAlgn val="ctr"/>
        <c:lblOffset val="100"/>
        <c:noMultiLvlLbl val="0"/>
      </c:catAx>
      <c:valAx>
        <c:axId val="412513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251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Kevesebb, mint 8 általános</c:v>
                </c:pt>
                <c:pt idx="1">
                  <c:v>Legfeljebb 8 általános</c:v>
                </c:pt>
                <c:pt idx="2">
                  <c:v>Szakmunkásképző, szakiskola</c:v>
                </c:pt>
                <c:pt idx="3">
                  <c:v>Gimnáziumi, szakközépiskolai érettségi, középfokú technikum</c:v>
                </c:pt>
                <c:pt idx="4">
                  <c:v>Főiskola, BA</c:v>
                </c:pt>
                <c:pt idx="5">
                  <c:v>Egyetem, MA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6.9</c:v>
                </c:pt>
                <c:pt idx="1">
                  <c:v>23.1</c:v>
                </c:pt>
                <c:pt idx="2">
                  <c:v>16.7</c:v>
                </c:pt>
                <c:pt idx="3">
                  <c:v>45.4</c:v>
                </c:pt>
                <c:pt idx="4">
                  <c:v>6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5-4C40-B380-76336C37FC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0500383"/>
        <c:axId val="400512447"/>
      </c:barChart>
      <c:catAx>
        <c:axId val="400500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0512447"/>
        <c:crosses val="autoZero"/>
        <c:auto val="1"/>
        <c:lblAlgn val="ctr"/>
        <c:lblOffset val="100"/>
        <c:noMultiLvlLbl val="0"/>
      </c:catAx>
      <c:valAx>
        <c:axId val="4005124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0050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0586176727908"/>
          <c:y val="3.0578110010886856E-2"/>
          <c:w val="0.80925329985925676"/>
          <c:h val="0.705390866730756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Egyetem, 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830917874396135E-3"/>
                  <c:y val="-4.0538435544100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01673703830497E-2"/>
                      <c:h val="4.2186998589560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FB5-4369-B3FB-C53FD7621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Munka1!$B$2:$B$7</c:f>
              <c:numCache>
                <c:formatCode>0.0</c:formatCode>
                <c:ptCount val="6"/>
                <c:pt idx="0">
                  <c:v>16.666666666666664</c:v>
                </c:pt>
                <c:pt idx="1">
                  <c:v>5.8823529411764701</c:v>
                </c:pt>
                <c:pt idx="4">
                  <c:v>3.125</c:v>
                </c:pt>
                <c:pt idx="5">
                  <c:v>1.0101010101010102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5-4369-B3FB-C53FD762172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Főiskola, 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 formatCode="0.0">
                  <c:v>16.666666666666664</c:v>
                </c:pt>
                <c:pt idx="2" formatCode="0.0">
                  <c:v>13.793103448275861</c:v>
                </c:pt>
                <c:pt idx="3" formatCode="0.0">
                  <c:v>3.125</c:v>
                </c:pt>
                <c:pt idx="4" formatCode="0.0">
                  <c:v>6.25</c:v>
                </c:pt>
                <c:pt idx="5" formatCode="0.0">
                  <c:v>5.0505050505050502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5-4369-B3FB-C53FD762172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Gimnáziumi, szakközépiskolai érettségi, középfokú technikum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Munka1!$D$2:$D$7</c:f>
              <c:numCache>
                <c:formatCode>0.0</c:formatCode>
                <c:ptCount val="6"/>
                <c:pt idx="0">
                  <c:v>50</c:v>
                </c:pt>
                <c:pt idx="1">
                  <c:v>35.294117647058826</c:v>
                </c:pt>
                <c:pt idx="2">
                  <c:v>27.586206896551722</c:v>
                </c:pt>
                <c:pt idx="3">
                  <c:v>59.375</c:v>
                </c:pt>
                <c:pt idx="4">
                  <c:v>34.375</c:v>
                </c:pt>
                <c:pt idx="5">
                  <c:v>50.505050505050505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5-4369-B3FB-C53FD762172D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Kevesebb, mint 8 általános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2" formatCode="0.0">
                  <c:v>3.4482758620689653</c:v>
                </c:pt>
                <c:pt idx="4" formatCode="0.0">
                  <c:v>6.25</c:v>
                </c:pt>
                <c:pt idx="5" formatCode="0.0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5-4369-B3FB-C53FD762172D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Legfeljebb 8 általános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Munka1!$F$2:$F$7</c:f>
              <c:numCache>
                <c:formatCode>0.0</c:formatCode>
                <c:ptCount val="6"/>
                <c:pt idx="0">
                  <c:v>16.666666666666664</c:v>
                </c:pt>
                <c:pt idx="1">
                  <c:v>23.52941176470588</c:v>
                </c:pt>
                <c:pt idx="2">
                  <c:v>31.03448275862069</c:v>
                </c:pt>
                <c:pt idx="3">
                  <c:v>25</c:v>
                </c:pt>
                <c:pt idx="4">
                  <c:v>37.5</c:v>
                </c:pt>
                <c:pt idx="5">
                  <c:v>16.161616161616163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5-4369-B3FB-C53FD762172D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Szakmunkásképző, szakiskola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Munka1!$A$2:$A$7</c:f>
              <c:strCache>
                <c:ptCount val="6"/>
                <c:pt idx="0">
                  <c:v>Egyéb település</c:v>
                </c:pt>
                <c:pt idx="1">
                  <c:v>Árpádhalom</c:v>
                </c:pt>
                <c:pt idx="2">
                  <c:v>Derekegyház</c:v>
                </c:pt>
                <c:pt idx="3">
                  <c:v>Székkutas</c:v>
                </c:pt>
                <c:pt idx="4">
                  <c:v>Nagymágocs</c:v>
                </c:pt>
                <c:pt idx="5">
                  <c:v>Szegvár</c:v>
                </c:pt>
              </c:strCache>
            </c:strRef>
          </c:cat>
          <c:val>
            <c:numRef>
              <c:f>Munka1!$G$2:$G$7</c:f>
              <c:numCache>
                <c:formatCode>0.0</c:formatCode>
                <c:ptCount val="6"/>
                <c:pt idx="1">
                  <c:v>35.294117647058826</c:v>
                </c:pt>
                <c:pt idx="2">
                  <c:v>24.137931034482758</c:v>
                </c:pt>
                <c:pt idx="3">
                  <c:v>12.5</c:v>
                </c:pt>
                <c:pt idx="4">
                  <c:v>12.5</c:v>
                </c:pt>
                <c:pt idx="5">
                  <c:v>15.151515151515152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B5-4369-B3FB-C53FD76217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6343039"/>
        <c:axId val="536345535"/>
      </c:barChart>
      <c:catAx>
        <c:axId val="536343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6345535"/>
        <c:crosses val="autoZero"/>
        <c:auto val="1"/>
        <c:lblAlgn val="ctr"/>
        <c:lblOffset val="100"/>
        <c:noMultiLvlLbl val="0"/>
      </c:catAx>
      <c:valAx>
        <c:axId val="536345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634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721290273498403E-2"/>
          <c:y val="0.8018432715728353"/>
          <c:w val="0.94811606882473021"/>
          <c:h val="0.18147771666517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Álláskerső vagyok</c:v>
                </c:pt>
                <c:pt idx="1">
                  <c:v>Otthon vagyok a gyerekkel</c:v>
                </c:pt>
                <c:pt idx="2">
                  <c:v>Tanulok</c:v>
                </c:pt>
                <c:pt idx="3">
                  <c:v>Dolgozom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4.2</c:v>
                </c:pt>
                <c:pt idx="1">
                  <c:v>6.9</c:v>
                </c:pt>
                <c:pt idx="2">
                  <c:v>44.9</c:v>
                </c:pt>
                <c:pt idx="3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1-4FBE-9398-0E1E79B15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0066991"/>
        <c:axId val="780078639"/>
      </c:barChart>
      <c:catAx>
        <c:axId val="780066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0078639"/>
        <c:crosses val="autoZero"/>
        <c:auto val="1"/>
        <c:lblAlgn val="ctr"/>
        <c:lblOffset val="100"/>
        <c:noMultiLvlLbl val="0"/>
      </c:catAx>
      <c:valAx>
        <c:axId val="7800786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006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E7E38-A701-4B40-B687-3B692784C5BD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C359F211-FC63-4D89-A390-51601A04D712}">
      <dgm:prSet phldrT="[Szöveg]" custT="1"/>
      <dgm:spPr/>
      <dgm:t>
        <a:bodyPr/>
        <a:lstStyle/>
        <a:p>
          <a:r>
            <a:rPr lang="hu-HU" sz="2000" b="1" dirty="0"/>
            <a:t>235</a:t>
          </a:r>
        </a:p>
        <a:p>
          <a:r>
            <a:rPr lang="hu-HU" sz="1400" dirty="0"/>
            <a:t>fiatal nyitotta meg kérdőívet</a:t>
          </a:r>
        </a:p>
      </dgm:t>
    </dgm:pt>
    <dgm:pt modelId="{2965FF8D-4812-4DF1-A91E-A015662269F9}" type="parTrans" cxnId="{4978090D-AFD8-43BF-90C1-9B23279830D4}">
      <dgm:prSet/>
      <dgm:spPr/>
      <dgm:t>
        <a:bodyPr/>
        <a:lstStyle/>
        <a:p>
          <a:endParaRPr lang="hu-HU"/>
        </a:p>
      </dgm:t>
    </dgm:pt>
    <dgm:pt modelId="{AEB74224-AF14-445E-95BC-75386BF6F373}" type="sibTrans" cxnId="{4978090D-AFD8-43BF-90C1-9B23279830D4}">
      <dgm:prSet/>
      <dgm:spPr/>
      <dgm:t>
        <a:bodyPr/>
        <a:lstStyle/>
        <a:p>
          <a:endParaRPr lang="hu-HU"/>
        </a:p>
      </dgm:t>
    </dgm:pt>
    <dgm:pt modelId="{DBE39ABB-A1DC-4604-8C58-3731D673D679}">
      <dgm:prSet phldrT="[Szöveg]" custT="1"/>
      <dgm:spPr/>
      <dgm:t>
        <a:bodyPr/>
        <a:lstStyle/>
        <a:p>
          <a:r>
            <a:rPr lang="hu-HU" sz="2000" b="1" dirty="0"/>
            <a:t>230</a:t>
          </a:r>
        </a:p>
        <a:p>
          <a:r>
            <a:rPr lang="hu-HU" sz="1400" dirty="0"/>
            <a:t>fiatal jutott tovább az alapvető demográfia kérdéseken</a:t>
          </a:r>
          <a:r>
            <a:rPr lang="hu-HU" sz="900" dirty="0"/>
            <a:t>*</a:t>
          </a:r>
        </a:p>
      </dgm:t>
    </dgm:pt>
    <dgm:pt modelId="{1E5FE1E5-F24F-4742-A52C-8026038145D7}" type="parTrans" cxnId="{852C1CC0-D564-473B-B14C-9F65F8DA2525}">
      <dgm:prSet/>
      <dgm:spPr/>
      <dgm:t>
        <a:bodyPr/>
        <a:lstStyle/>
        <a:p>
          <a:endParaRPr lang="hu-HU"/>
        </a:p>
      </dgm:t>
    </dgm:pt>
    <dgm:pt modelId="{CC121845-63B4-485E-84E9-39B7A6F3DA22}" type="sibTrans" cxnId="{852C1CC0-D564-473B-B14C-9F65F8DA2525}">
      <dgm:prSet/>
      <dgm:spPr/>
      <dgm:t>
        <a:bodyPr/>
        <a:lstStyle/>
        <a:p>
          <a:endParaRPr lang="hu-HU"/>
        </a:p>
      </dgm:t>
    </dgm:pt>
    <dgm:pt modelId="{A519BCDC-B4CC-49AA-865E-91791CE99AB4}">
      <dgm:prSet custT="1"/>
      <dgm:spPr/>
      <dgm:t>
        <a:bodyPr/>
        <a:lstStyle/>
        <a:p>
          <a:r>
            <a:rPr lang="hu-HU" sz="2000" b="1" dirty="0"/>
            <a:t>14</a:t>
          </a:r>
        </a:p>
        <a:p>
          <a:r>
            <a:rPr lang="hu-HU" sz="1400" dirty="0"/>
            <a:t>fő 35 évnél idősebb volt, így őket kivettük a mintából.**</a:t>
          </a:r>
        </a:p>
      </dgm:t>
    </dgm:pt>
    <dgm:pt modelId="{CC462C3C-11D3-49CA-8664-415A5E7D2C75}" type="parTrans" cxnId="{8ED3CC09-AC40-4397-82EC-9725CCEDCFDD}">
      <dgm:prSet/>
      <dgm:spPr/>
      <dgm:t>
        <a:bodyPr/>
        <a:lstStyle/>
        <a:p>
          <a:endParaRPr lang="hu-HU"/>
        </a:p>
      </dgm:t>
    </dgm:pt>
    <dgm:pt modelId="{7C4E1616-5194-48E1-8003-774A3CB52116}" type="sibTrans" cxnId="{8ED3CC09-AC40-4397-82EC-9725CCEDCFDD}">
      <dgm:prSet/>
      <dgm:spPr/>
      <dgm:t>
        <a:bodyPr/>
        <a:lstStyle/>
        <a:p>
          <a:endParaRPr lang="hu-HU"/>
        </a:p>
      </dgm:t>
    </dgm:pt>
    <dgm:pt modelId="{99C8AD1F-3EF3-44A4-9301-220D3AE7C4AF}">
      <dgm:prSet custT="1"/>
      <dgm:spPr/>
      <dgm:t>
        <a:bodyPr/>
        <a:lstStyle/>
        <a:p>
          <a:r>
            <a:rPr lang="hu-HU" sz="2000" dirty="0"/>
            <a:t>216 </a:t>
          </a:r>
        </a:p>
        <a:p>
          <a:r>
            <a:rPr lang="hu-HU" sz="1400" dirty="0"/>
            <a:t>12-35 éves fiatal*</a:t>
          </a:r>
        </a:p>
      </dgm:t>
    </dgm:pt>
    <dgm:pt modelId="{371B0966-E02F-4D96-8C5D-FBE6DF3CBD1D}" type="parTrans" cxnId="{9A306AD3-59A5-439C-B088-556BFD348F2B}">
      <dgm:prSet/>
      <dgm:spPr/>
      <dgm:t>
        <a:bodyPr/>
        <a:lstStyle/>
        <a:p>
          <a:endParaRPr lang="hu-HU"/>
        </a:p>
      </dgm:t>
    </dgm:pt>
    <dgm:pt modelId="{C8CCD6BC-2C22-456A-8B38-9AA10A098DE5}" type="sibTrans" cxnId="{9A306AD3-59A5-439C-B088-556BFD348F2B}">
      <dgm:prSet/>
      <dgm:spPr/>
      <dgm:t>
        <a:bodyPr/>
        <a:lstStyle/>
        <a:p>
          <a:endParaRPr lang="hu-HU"/>
        </a:p>
      </dgm:t>
    </dgm:pt>
    <dgm:pt modelId="{3B1BF243-D36E-4068-8F2A-E0384A971159}" type="pres">
      <dgm:prSet presAssocID="{913E7E38-A701-4B40-B687-3B692784C5BD}" presName="Name0" presStyleCnt="0">
        <dgm:presLayoutVars>
          <dgm:dir/>
          <dgm:resizeHandles val="exact"/>
        </dgm:presLayoutVars>
      </dgm:prSet>
      <dgm:spPr/>
    </dgm:pt>
    <dgm:pt modelId="{39323F8C-FB2E-4577-9697-CF842FB74802}" type="pres">
      <dgm:prSet presAssocID="{C359F211-FC63-4D89-A390-51601A04D712}" presName="node" presStyleLbl="node1" presStyleIdx="0" presStyleCnt="4">
        <dgm:presLayoutVars>
          <dgm:bulletEnabled val="1"/>
        </dgm:presLayoutVars>
      </dgm:prSet>
      <dgm:spPr/>
    </dgm:pt>
    <dgm:pt modelId="{33F16D68-4374-427D-900B-2F64714A79BC}" type="pres">
      <dgm:prSet presAssocID="{AEB74224-AF14-445E-95BC-75386BF6F373}" presName="sibTrans" presStyleLbl="sibTrans2D1" presStyleIdx="0" presStyleCnt="3"/>
      <dgm:spPr/>
    </dgm:pt>
    <dgm:pt modelId="{047EB86E-901D-4E96-B783-AB9549FE384A}" type="pres">
      <dgm:prSet presAssocID="{AEB74224-AF14-445E-95BC-75386BF6F373}" presName="connectorText" presStyleLbl="sibTrans2D1" presStyleIdx="0" presStyleCnt="3"/>
      <dgm:spPr/>
    </dgm:pt>
    <dgm:pt modelId="{21182D70-59BF-4371-99F3-330DF72ED5BF}" type="pres">
      <dgm:prSet presAssocID="{DBE39ABB-A1DC-4604-8C58-3731D673D679}" presName="node" presStyleLbl="node1" presStyleIdx="1" presStyleCnt="4">
        <dgm:presLayoutVars>
          <dgm:bulletEnabled val="1"/>
        </dgm:presLayoutVars>
      </dgm:prSet>
      <dgm:spPr/>
    </dgm:pt>
    <dgm:pt modelId="{EFD0673B-4447-4EA1-B494-DAF2E3946A6C}" type="pres">
      <dgm:prSet presAssocID="{CC121845-63B4-485E-84E9-39B7A6F3DA22}" presName="sibTrans" presStyleLbl="sibTrans2D1" presStyleIdx="1" presStyleCnt="3"/>
      <dgm:spPr/>
    </dgm:pt>
    <dgm:pt modelId="{D1DE7FFD-159F-40E0-ACB0-1989231A7FA8}" type="pres">
      <dgm:prSet presAssocID="{CC121845-63B4-485E-84E9-39B7A6F3DA22}" presName="connectorText" presStyleLbl="sibTrans2D1" presStyleIdx="1" presStyleCnt="3"/>
      <dgm:spPr/>
    </dgm:pt>
    <dgm:pt modelId="{1982320B-54FD-4CAD-9C93-20CBDA48352B}" type="pres">
      <dgm:prSet presAssocID="{A519BCDC-B4CC-49AA-865E-91791CE99AB4}" presName="node" presStyleLbl="node1" presStyleIdx="2" presStyleCnt="4" custLinFactNeighborX="572">
        <dgm:presLayoutVars>
          <dgm:bulletEnabled val="1"/>
        </dgm:presLayoutVars>
      </dgm:prSet>
      <dgm:spPr/>
    </dgm:pt>
    <dgm:pt modelId="{BD90B892-0E34-4548-A950-80F31C97EB74}" type="pres">
      <dgm:prSet presAssocID="{7C4E1616-5194-48E1-8003-774A3CB52116}" presName="sibTrans" presStyleLbl="sibTrans2D1" presStyleIdx="2" presStyleCnt="3"/>
      <dgm:spPr/>
    </dgm:pt>
    <dgm:pt modelId="{0AD2177D-85D1-4DA4-B25E-F980321CBBFD}" type="pres">
      <dgm:prSet presAssocID="{7C4E1616-5194-48E1-8003-774A3CB52116}" presName="connectorText" presStyleLbl="sibTrans2D1" presStyleIdx="2" presStyleCnt="3"/>
      <dgm:spPr/>
    </dgm:pt>
    <dgm:pt modelId="{AFB21C82-280F-49B6-B438-F5F5E30C074E}" type="pres">
      <dgm:prSet presAssocID="{99C8AD1F-3EF3-44A4-9301-220D3AE7C4AF}" presName="node" presStyleLbl="node1" presStyleIdx="3" presStyleCnt="4">
        <dgm:presLayoutVars>
          <dgm:bulletEnabled val="1"/>
        </dgm:presLayoutVars>
      </dgm:prSet>
      <dgm:spPr/>
    </dgm:pt>
  </dgm:ptLst>
  <dgm:cxnLst>
    <dgm:cxn modelId="{4447DE01-6520-4B4E-BC33-E8EEDAFE43F8}" type="presOf" srcId="{C359F211-FC63-4D89-A390-51601A04D712}" destId="{39323F8C-FB2E-4577-9697-CF842FB74802}" srcOrd="0" destOrd="0" presId="urn:microsoft.com/office/officeart/2005/8/layout/process1"/>
    <dgm:cxn modelId="{8DA07108-3EB4-4DF4-A5C6-372BB9EC3A6A}" type="presOf" srcId="{AEB74224-AF14-445E-95BC-75386BF6F373}" destId="{33F16D68-4374-427D-900B-2F64714A79BC}" srcOrd="0" destOrd="0" presId="urn:microsoft.com/office/officeart/2005/8/layout/process1"/>
    <dgm:cxn modelId="{8ED3CC09-AC40-4397-82EC-9725CCEDCFDD}" srcId="{913E7E38-A701-4B40-B687-3B692784C5BD}" destId="{A519BCDC-B4CC-49AA-865E-91791CE99AB4}" srcOrd="2" destOrd="0" parTransId="{CC462C3C-11D3-49CA-8664-415A5E7D2C75}" sibTransId="{7C4E1616-5194-48E1-8003-774A3CB52116}"/>
    <dgm:cxn modelId="{4978090D-AFD8-43BF-90C1-9B23279830D4}" srcId="{913E7E38-A701-4B40-B687-3B692784C5BD}" destId="{C359F211-FC63-4D89-A390-51601A04D712}" srcOrd="0" destOrd="0" parTransId="{2965FF8D-4812-4DF1-A91E-A015662269F9}" sibTransId="{AEB74224-AF14-445E-95BC-75386BF6F373}"/>
    <dgm:cxn modelId="{DACE3025-5C22-4379-B1AB-B5D5F287DAA2}" type="presOf" srcId="{913E7E38-A701-4B40-B687-3B692784C5BD}" destId="{3B1BF243-D36E-4068-8F2A-E0384A971159}" srcOrd="0" destOrd="0" presId="urn:microsoft.com/office/officeart/2005/8/layout/process1"/>
    <dgm:cxn modelId="{25C04327-E6A9-434D-9806-141473C15ED6}" type="presOf" srcId="{99C8AD1F-3EF3-44A4-9301-220D3AE7C4AF}" destId="{AFB21C82-280F-49B6-B438-F5F5E30C074E}" srcOrd="0" destOrd="0" presId="urn:microsoft.com/office/officeart/2005/8/layout/process1"/>
    <dgm:cxn modelId="{5B491040-A587-4BDC-BCC0-D024BC17519D}" type="presOf" srcId="{CC121845-63B4-485E-84E9-39B7A6F3DA22}" destId="{D1DE7FFD-159F-40E0-ACB0-1989231A7FA8}" srcOrd="1" destOrd="0" presId="urn:microsoft.com/office/officeart/2005/8/layout/process1"/>
    <dgm:cxn modelId="{936D965D-3A52-46DB-9CB7-7F73F83FBE00}" type="presOf" srcId="{7C4E1616-5194-48E1-8003-774A3CB52116}" destId="{0AD2177D-85D1-4DA4-B25E-F980321CBBFD}" srcOrd="1" destOrd="0" presId="urn:microsoft.com/office/officeart/2005/8/layout/process1"/>
    <dgm:cxn modelId="{F4718C60-D36A-4489-8597-E44E5429EEA5}" type="presOf" srcId="{AEB74224-AF14-445E-95BC-75386BF6F373}" destId="{047EB86E-901D-4E96-B783-AB9549FE384A}" srcOrd="1" destOrd="0" presId="urn:microsoft.com/office/officeart/2005/8/layout/process1"/>
    <dgm:cxn modelId="{C770E742-1C51-4336-A403-0A72E7056E3A}" type="presOf" srcId="{A519BCDC-B4CC-49AA-865E-91791CE99AB4}" destId="{1982320B-54FD-4CAD-9C93-20CBDA48352B}" srcOrd="0" destOrd="0" presId="urn:microsoft.com/office/officeart/2005/8/layout/process1"/>
    <dgm:cxn modelId="{1DFFBD66-B710-42C0-99B1-177406F6A9F0}" type="presOf" srcId="{7C4E1616-5194-48E1-8003-774A3CB52116}" destId="{BD90B892-0E34-4548-A950-80F31C97EB74}" srcOrd="0" destOrd="0" presId="urn:microsoft.com/office/officeart/2005/8/layout/process1"/>
    <dgm:cxn modelId="{E90A59BE-A198-4072-9075-91408C6A5BD8}" type="presOf" srcId="{CC121845-63B4-485E-84E9-39B7A6F3DA22}" destId="{EFD0673B-4447-4EA1-B494-DAF2E3946A6C}" srcOrd="0" destOrd="0" presId="urn:microsoft.com/office/officeart/2005/8/layout/process1"/>
    <dgm:cxn modelId="{852C1CC0-D564-473B-B14C-9F65F8DA2525}" srcId="{913E7E38-A701-4B40-B687-3B692784C5BD}" destId="{DBE39ABB-A1DC-4604-8C58-3731D673D679}" srcOrd="1" destOrd="0" parTransId="{1E5FE1E5-F24F-4742-A52C-8026038145D7}" sibTransId="{CC121845-63B4-485E-84E9-39B7A6F3DA22}"/>
    <dgm:cxn modelId="{9A306AD3-59A5-439C-B088-556BFD348F2B}" srcId="{913E7E38-A701-4B40-B687-3B692784C5BD}" destId="{99C8AD1F-3EF3-44A4-9301-220D3AE7C4AF}" srcOrd="3" destOrd="0" parTransId="{371B0966-E02F-4D96-8C5D-FBE6DF3CBD1D}" sibTransId="{C8CCD6BC-2C22-456A-8B38-9AA10A098DE5}"/>
    <dgm:cxn modelId="{A64847E9-D028-40A0-B7C5-4FABE5D2343E}" type="presOf" srcId="{DBE39ABB-A1DC-4604-8C58-3731D673D679}" destId="{21182D70-59BF-4371-99F3-330DF72ED5BF}" srcOrd="0" destOrd="0" presId="urn:microsoft.com/office/officeart/2005/8/layout/process1"/>
    <dgm:cxn modelId="{E544D5C5-B68C-43C4-A4C0-BF28A662265D}" type="presParOf" srcId="{3B1BF243-D36E-4068-8F2A-E0384A971159}" destId="{39323F8C-FB2E-4577-9697-CF842FB74802}" srcOrd="0" destOrd="0" presId="urn:microsoft.com/office/officeart/2005/8/layout/process1"/>
    <dgm:cxn modelId="{75644EB5-E834-4DA1-A008-A5FF63E212D6}" type="presParOf" srcId="{3B1BF243-D36E-4068-8F2A-E0384A971159}" destId="{33F16D68-4374-427D-900B-2F64714A79BC}" srcOrd="1" destOrd="0" presId="urn:microsoft.com/office/officeart/2005/8/layout/process1"/>
    <dgm:cxn modelId="{94D46EAF-EA51-4B0F-B57E-71DD31E24273}" type="presParOf" srcId="{33F16D68-4374-427D-900B-2F64714A79BC}" destId="{047EB86E-901D-4E96-B783-AB9549FE384A}" srcOrd="0" destOrd="0" presId="urn:microsoft.com/office/officeart/2005/8/layout/process1"/>
    <dgm:cxn modelId="{6AEC3FE2-052C-42E0-BEB8-AD6FB438FFB2}" type="presParOf" srcId="{3B1BF243-D36E-4068-8F2A-E0384A971159}" destId="{21182D70-59BF-4371-99F3-330DF72ED5BF}" srcOrd="2" destOrd="0" presId="urn:microsoft.com/office/officeart/2005/8/layout/process1"/>
    <dgm:cxn modelId="{745226D8-0D34-4505-8BBF-18A5C2C3CAFD}" type="presParOf" srcId="{3B1BF243-D36E-4068-8F2A-E0384A971159}" destId="{EFD0673B-4447-4EA1-B494-DAF2E3946A6C}" srcOrd="3" destOrd="0" presId="urn:microsoft.com/office/officeart/2005/8/layout/process1"/>
    <dgm:cxn modelId="{C360FC93-4AAB-4641-B1D0-2ACC440808B1}" type="presParOf" srcId="{EFD0673B-4447-4EA1-B494-DAF2E3946A6C}" destId="{D1DE7FFD-159F-40E0-ACB0-1989231A7FA8}" srcOrd="0" destOrd="0" presId="urn:microsoft.com/office/officeart/2005/8/layout/process1"/>
    <dgm:cxn modelId="{F97901F0-F2EA-4D94-8651-165E91508112}" type="presParOf" srcId="{3B1BF243-D36E-4068-8F2A-E0384A971159}" destId="{1982320B-54FD-4CAD-9C93-20CBDA48352B}" srcOrd="4" destOrd="0" presId="urn:microsoft.com/office/officeart/2005/8/layout/process1"/>
    <dgm:cxn modelId="{8F53F7F0-7E87-4AD1-8A26-139A5E0A62DB}" type="presParOf" srcId="{3B1BF243-D36E-4068-8F2A-E0384A971159}" destId="{BD90B892-0E34-4548-A950-80F31C97EB74}" srcOrd="5" destOrd="0" presId="urn:microsoft.com/office/officeart/2005/8/layout/process1"/>
    <dgm:cxn modelId="{5CFFED22-7488-4BFF-9C3D-AA2DE1DAF7A5}" type="presParOf" srcId="{BD90B892-0E34-4548-A950-80F31C97EB74}" destId="{0AD2177D-85D1-4DA4-B25E-F980321CBBFD}" srcOrd="0" destOrd="0" presId="urn:microsoft.com/office/officeart/2005/8/layout/process1"/>
    <dgm:cxn modelId="{7024828F-934F-4414-8095-E124638DC0B1}" type="presParOf" srcId="{3B1BF243-D36E-4068-8F2A-E0384A971159}" destId="{AFB21C82-280F-49B6-B438-F5F5E30C07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3F8C-FB2E-4577-9697-CF842FB74802}">
      <dsp:nvSpPr>
        <dsp:cNvPr id="0" name=""/>
        <dsp:cNvSpPr/>
      </dsp:nvSpPr>
      <dsp:spPr>
        <a:xfrm>
          <a:off x="3465" y="1108774"/>
          <a:ext cx="1515340" cy="1633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235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fiatal nyitotta meg kérdőívet</a:t>
          </a:r>
        </a:p>
      </dsp:txBody>
      <dsp:txXfrm>
        <a:off x="47848" y="1153157"/>
        <a:ext cx="1426574" cy="1544960"/>
      </dsp:txXfrm>
    </dsp:sp>
    <dsp:sp modelId="{33F16D68-4374-427D-900B-2F64714A79BC}">
      <dsp:nvSpPr>
        <dsp:cNvPr id="0" name=""/>
        <dsp:cNvSpPr/>
      </dsp:nvSpPr>
      <dsp:spPr>
        <a:xfrm>
          <a:off x="1670339" y="1737735"/>
          <a:ext cx="321252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1670339" y="1812896"/>
        <a:ext cx="224876" cy="225482"/>
      </dsp:txXfrm>
    </dsp:sp>
    <dsp:sp modelId="{21182D70-59BF-4371-99F3-330DF72ED5BF}">
      <dsp:nvSpPr>
        <dsp:cNvPr id="0" name=""/>
        <dsp:cNvSpPr/>
      </dsp:nvSpPr>
      <dsp:spPr>
        <a:xfrm>
          <a:off x="2124941" y="1108774"/>
          <a:ext cx="1515340" cy="1633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230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fiatal jutott tovább az alapvető demográfia kérdéseken</a:t>
          </a:r>
          <a:r>
            <a:rPr lang="hu-HU" sz="900" kern="1200" dirty="0"/>
            <a:t>*</a:t>
          </a:r>
        </a:p>
      </dsp:txBody>
      <dsp:txXfrm>
        <a:off x="2169324" y="1153157"/>
        <a:ext cx="1426574" cy="1544960"/>
      </dsp:txXfrm>
    </dsp:sp>
    <dsp:sp modelId="{EFD0673B-4447-4EA1-B494-DAF2E3946A6C}">
      <dsp:nvSpPr>
        <dsp:cNvPr id="0" name=""/>
        <dsp:cNvSpPr/>
      </dsp:nvSpPr>
      <dsp:spPr>
        <a:xfrm>
          <a:off x="3792682" y="1737735"/>
          <a:ext cx="323089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3792682" y="1812896"/>
        <a:ext cx="226162" cy="225482"/>
      </dsp:txXfrm>
    </dsp:sp>
    <dsp:sp modelId="{1982320B-54FD-4CAD-9C93-20CBDA48352B}">
      <dsp:nvSpPr>
        <dsp:cNvPr id="0" name=""/>
        <dsp:cNvSpPr/>
      </dsp:nvSpPr>
      <dsp:spPr>
        <a:xfrm>
          <a:off x="4249885" y="1108774"/>
          <a:ext cx="1515340" cy="1633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14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fő 35 évnél idősebb volt, így őket kivettük a mintából.**</a:t>
          </a:r>
        </a:p>
      </dsp:txBody>
      <dsp:txXfrm>
        <a:off x="4294268" y="1153157"/>
        <a:ext cx="1426574" cy="1544960"/>
      </dsp:txXfrm>
    </dsp:sp>
    <dsp:sp modelId="{BD90B892-0E34-4548-A950-80F31C97EB74}">
      <dsp:nvSpPr>
        <dsp:cNvPr id="0" name=""/>
        <dsp:cNvSpPr/>
      </dsp:nvSpPr>
      <dsp:spPr>
        <a:xfrm>
          <a:off x="5915892" y="1737735"/>
          <a:ext cx="319414" cy="3758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/>
        </a:p>
      </dsp:txBody>
      <dsp:txXfrm>
        <a:off x="5915892" y="1812896"/>
        <a:ext cx="223590" cy="225482"/>
      </dsp:txXfrm>
    </dsp:sp>
    <dsp:sp modelId="{AFB21C82-280F-49B6-B438-F5F5E30C074E}">
      <dsp:nvSpPr>
        <dsp:cNvPr id="0" name=""/>
        <dsp:cNvSpPr/>
      </dsp:nvSpPr>
      <dsp:spPr>
        <a:xfrm>
          <a:off x="6367894" y="1108774"/>
          <a:ext cx="1515340" cy="16337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216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12-35 éves fiatal*</a:t>
          </a:r>
        </a:p>
      </dsp:txBody>
      <dsp:txXfrm>
        <a:off x="6412277" y="1153157"/>
        <a:ext cx="1426574" cy="154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B4D2-4354-43AF-8790-1590E51870A8}" type="datetimeFigureOut">
              <a:rPr lang="hu-HU" smtClean="0"/>
              <a:t>2021. 12. 20.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7F4E-7E9C-4745-B37D-BDFC689862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16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29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56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95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52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79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83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3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77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47F4E-7E9C-4745-B37D-BDFC6898621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84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D:\pok\munka\unk\erzsebet_ifjusagi_alap\EIA_ppt_06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CB2AAE-6D29-43C1-98CD-BEEC8F53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75027"/>
            <a:ext cx="7772400" cy="123493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0CAE0E-CD57-4865-823F-401DC2751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6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4D53E4-B154-4880-BA10-8D2B4C59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852B51-EAB5-4C06-BC0C-324848C6FF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BF9F8A-7400-4453-9164-C457C38114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35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6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8EA250-DD71-4838-BE76-E803AF5DD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75027"/>
            <a:ext cx="7772400" cy="123493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0E354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410EC2-DFA3-476C-8592-5A4BF35BF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6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E354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884035-C37F-4F33-9F22-C8D881BD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67CD51-8D6B-4D82-8B02-194524700E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AF5CF8-1B0F-40F1-A8E4-9A93E9568F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0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7B4386A-98FB-4424-952F-C87D2521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56CC45-5F98-49C3-8A88-5A527BD4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0166"/>
            <a:ext cx="78867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BEC662-493F-4C32-8BA5-4C5348AD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D5D3B43-F7FC-4C2C-A4C5-6C19A94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E1474-F0C0-46B4-BF02-0F2955D1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56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3">
            <a:extLst>
              <a:ext uri="{FF2B5EF4-FFF2-40B4-BE49-F238E27FC236}">
                <a16:creationId xmlns:a16="http://schemas.microsoft.com/office/drawing/2014/main" id="{4B506232-F379-44CA-B8F8-63299990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4DD4D67-29BF-4417-8417-710C607B92D6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8" name="Élőláb helye 4">
            <a:extLst>
              <a:ext uri="{FF2B5EF4-FFF2-40B4-BE49-F238E27FC236}">
                <a16:creationId xmlns:a16="http://schemas.microsoft.com/office/drawing/2014/main" id="{D5966CC2-C068-42FF-84F3-3F3670E3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9" name="Dia számának helye 5">
            <a:extLst>
              <a:ext uri="{FF2B5EF4-FFF2-40B4-BE49-F238E27FC236}">
                <a16:creationId xmlns:a16="http://schemas.microsoft.com/office/drawing/2014/main" id="{5E007BF6-A915-4F41-A9A7-D10BF550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75C1023-E733-4989-8171-8332EE2154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BCE271D-A722-4B83-ABBF-B79985A3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68DA1A0-A5A9-4872-833B-3AECC322D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764"/>
            <a:ext cx="7886700" cy="1556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9799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A79BEC-5B59-4998-8EBA-B1D50AE32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8F8F6D-41E0-41E3-A91A-09BBDE92294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1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9FB8765-9405-436D-BB11-3420A35E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DD6CEDC-3081-4DFA-9EEE-ECD7F03769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89B990-BC2F-443D-BF25-612F7F09C3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FF0C246-E34E-460E-94AB-896F805B42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19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69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E9DC0D3-FEA2-48D0-A661-1A6A5D67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24FF54-64D2-4E6A-AD6F-ABE1F1E2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0166"/>
            <a:ext cx="78867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2DB8F50-F8C4-41F8-B861-3F6E9113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38209AD-2641-44A8-A0B0-4B6C6F9C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44673D1-1E42-4E8C-B45A-9FE5C1AD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11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E9C809A-4AA7-412F-9258-CBCDAFB5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4DD4D67-29BF-4417-8417-710C607B92D6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BFF026-1042-45A2-A842-8ACEFE37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B475B3-5B88-4C96-A126-25351C23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75C1023-E733-4989-8171-8332EE21543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EF8E38-FAB8-41FE-8DEE-8444F8E4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EDD565-091A-4710-B736-8D1FFA8BA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764"/>
            <a:ext cx="7886700" cy="1556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9778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88EB13-5970-4837-9A7E-02C66082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83B8D9-EDFB-4216-8200-691C14B2E09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1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B84C-923D-434C-AC6B-4B16207B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D15C4C-0A8A-4859-95C2-6A6B6E6D3A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0013224-BC1B-4A63-ADF8-77CAC838D2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73656EE-FC09-44E3-9F85-4D3D2CE95C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27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7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1E8C61-25EF-497E-BB5C-AE893B8E0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75027"/>
            <a:ext cx="7772400" cy="123493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0E354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4FC615-D637-4030-A285-D657550F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465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E354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2DEF1D-6709-4E37-96EC-A3DAA814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6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5B14CB-F5BD-4FE6-9BAE-D468EBEF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1A2EFF-C2CE-4EE5-9B9B-F51C150F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0166"/>
            <a:ext cx="78867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66758-3F9D-4C1F-B034-51553892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76BF26-005C-4EBD-878E-CD431E75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02C8DC-91DC-4CED-ACCF-619EAE0E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0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A7577F-C312-4838-90AB-96E1EBA1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719261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600659-AAD6-42BF-8408-5240E5747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764"/>
            <a:ext cx="7886700" cy="1556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F4E0192-6DB4-4490-B600-0E871F6B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363774-E97C-4374-A43B-E87C6F4F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FC8162-F5F9-49C5-9458-1DC9A5E1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51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35C919-6B11-4BE7-87B6-002B91F79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BA9266-2944-4E69-85D6-6D5DFD7BEB7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150" y="1280165"/>
            <a:ext cx="3886200" cy="38507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E3543"/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rgbClr val="0E3543"/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rgbClr val="0E3543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B2BEA3-525E-46F3-B475-5F19BEA2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7431798-48EA-47E0-92DA-E25765AFDE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286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E3543"/>
                </a:solidFill>
                <a:latin typeface="Century Gothic" panose="020B0502020202020204" pitchFamily="34" charset="0"/>
              </a:defRPr>
            </a:lvl1pPr>
          </a:lstStyle>
          <a:p>
            <a:fld id="{7C2E590C-0DEB-47FF-9A44-DD1E9C90008E}" type="datetimeFigureOut">
              <a:rPr lang="hu-HU" smtClean="0"/>
              <a:pPr/>
              <a:t>2021. 12. 20.</a:t>
            </a:fld>
            <a:endParaRPr lang="hu-H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35298A-D8DF-47DF-A4D1-B3FC3F9341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531028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7E98518-A227-4A8E-9F0C-4156EE160F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53102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hu-HU" sz="1400" kern="1200" smtClean="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156DE63D-1EF6-4186-BCCE-5F09296C74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47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87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2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9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3DEABE-C22A-4DF2-90A1-33EAF5443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00171"/>
            <a:ext cx="7772400" cy="803733"/>
          </a:xfrm>
        </p:spPr>
        <p:txBody>
          <a:bodyPr/>
          <a:lstStyle/>
          <a:p>
            <a:r>
              <a:rPr lang="hu-HU" dirty="0"/>
              <a:t>SZEGVÁR ÉS TÉRSÉGE</a:t>
            </a:r>
            <a:br>
              <a:rPr lang="hu-HU" dirty="0"/>
            </a:br>
            <a:r>
              <a:rPr lang="hu-HU" dirty="0"/>
              <a:t>IFJÚSÁGI FELMÉRÉS</a:t>
            </a:r>
            <a:br>
              <a:rPr lang="hu-HU" dirty="0"/>
            </a:br>
            <a:r>
              <a:rPr lang="hu-HU" dirty="0"/>
              <a:t>MELLÉKLET</a:t>
            </a:r>
          </a:p>
        </p:txBody>
      </p:sp>
    </p:spTree>
    <p:extLst>
      <p:ext uri="{BB962C8B-B14F-4D97-AF65-F5344CB8AC3E}">
        <p14:creationId xmlns:p14="http://schemas.microsoft.com/office/powerpoint/2010/main" val="315051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FE2721E-B674-4E90-9A2B-364B570D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995601" cy="735651"/>
          </a:xfrm>
        </p:spPr>
        <p:txBody>
          <a:bodyPr/>
          <a:lstStyle/>
          <a:p>
            <a:r>
              <a:rPr lang="hu-HU" sz="3200" dirty="0"/>
              <a:t>Családi állapot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0777"/>
            <a:ext cx="7008097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jelenlegi családi állapotod?</a:t>
            </a:r>
            <a:r>
              <a:rPr lang="hu-HU" sz="1600" i="1" dirty="0"/>
              <a:t> (%)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632610"/>
              </p:ext>
            </p:extLst>
          </p:nvPr>
        </p:nvGraphicFramePr>
        <p:xfrm>
          <a:off x="628650" y="1279525"/>
          <a:ext cx="7886700" cy="455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 flipH="1">
            <a:off x="8226962" y="148425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26962" y="204926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26962" y="261428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26962" y="317929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8226962" y="3752520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5" name="Szövegdoboz 14"/>
          <p:cNvSpPr txBox="1"/>
          <p:nvPr/>
        </p:nvSpPr>
        <p:spPr>
          <a:xfrm flipH="1">
            <a:off x="8226962" y="431753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</p:spTree>
    <p:extLst>
      <p:ext uri="{BB962C8B-B14F-4D97-AF65-F5344CB8AC3E}">
        <p14:creationId xmlns:p14="http://schemas.microsoft.com/office/powerpoint/2010/main" val="207081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</p:spPr>
        <p:txBody>
          <a:bodyPr/>
          <a:lstStyle/>
          <a:p>
            <a:r>
              <a:rPr lang="hu-HU" dirty="0"/>
              <a:t>Iskolai végzettség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6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49" y="1108984"/>
            <a:ext cx="759831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legmagasabb, befejezett iskolai végzettséged?  ?</a:t>
            </a:r>
            <a:r>
              <a:rPr lang="hu-HU" sz="1600" i="1" dirty="0"/>
              <a:t> (%)</a:t>
            </a:r>
          </a:p>
        </p:txBody>
      </p:sp>
      <p:graphicFrame>
        <p:nvGraphicFramePr>
          <p:cNvPr id="13" name="Tartalom helye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269175"/>
              </p:ext>
            </p:extLst>
          </p:nvPr>
        </p:nvGraphicFramePr>
        <p:xfrm>
          <a:off x="628650" y="1606847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12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Iskolai végzettség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48326"/>
              </p:ext>
            </p:extLst>
          </p:nvPr>
        </p:nvGraphicFramePr>
        <p:xfrm>
          <a:off x="628650" y="1279525"/>
          <a:ext cx="7886700" cy="469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26962" y="153449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26962" y="209950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26962" y="265447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26962" y="317929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26962" y="3752520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26962" y="431753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  <p:sp>
        <p:nvSpPr>
          <p:cNvPr id="1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49" y="1108984"/>
            <a:ext cx="759831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legmagasabb, befejezett iskolai végzettséged?  ?</a:t>
            </a:r>
            <a:r>
              <a:rPr lang="hu-HU" sz="1600" i="1" dirty="0"/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16063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17894"/>
              </p:ext>
            </p:extLst>
          </p:nvPr>
        </p:nvGraphicFramePr>
        <p:xfrm>
          <a:off x="628650" y="1882775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</p:spPr>
        <p:txBody>
          <a:bodyPr/>
          <a:lstStyle/>
          <a:p>
            <a:r>
              <a:rPr lang="hu-HU" dirty="0"/>
              <a:t>Tevékenység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8984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Az alábbiak közül melyik igaz rád? – több válasz adható(%)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</p:spTree>
    <p:extLst>
      <p:ext uri="{BB962C8B-B14F-4D97-AF65-F5344CB8AC3E}">
        <p14:creationId xmlns:p14="http://schemas.microsoft.com/office/powerpoint/2010/main" val="255976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28583"/>
              </p:ext>
            </p:extLst>
          </p:nvPr>
        </p:nvGraphicFramePr>
        <p:xfrm>
          <a:off x="628650" y="1527175"/>
          <a:ext cx="7886700" cy="447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8984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Az alábbiak közül melyik igaz rád? – több válasz adható(%)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1127090" y="511271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2376770" y="511271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3669559" y="510774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919239" y="510774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212028" y="510774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504817" y="510774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</p:spTree>
    <p:extLst>
      <p:ext uri="{BB962C8B-B14F-4D97-AF65-F5344CB8AC3E}">
        <p14:creationId xmlns:p14="http://schemas.microsoft.com/office/powerpoint/2010/main" val="370694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097872F-B0B3-424C-8C94-168A5F30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Szabadidőeltöltés</a:t>
            </a:r>
          </a:p>
        </p:txBody>
      </p:sp>
    </p:spTree>
    <p:extLst>
      <p:ext uri="{BB962C8B-B14F-4D97-AF65-F5344CB8AC3E}">
        <p14:creationId xmlns:p14="http://schemas.microsoft.com/office/powerpoint/2010/main" val="166262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628650" y="1867993"/>
            <a:ext cx="3886200" cy="3850729"/>
          </a:xfrm>
        </p:spPr>
        <p:txBody>
          <a:bodyPr/>
          <a:lstStyle/>
          <a:p>
            <a:r>
              <a:rPr lang="hu-HU" dirty="0"/>
              <a:t>Átlagosan </a:t>
            </a:r>
            <a:r>
              <a:rPr lang="hu-HU" b="1" dirty="0"/>
              <a:t>6,3 órával </a:t>
            </a:r>
            <a:r>
              <a:rPr lang="hu-HU" dirty="0"/>
              <a:t>rendelkeznek a fiatalok.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half" idx="10"/>
          </p:nvPr>
        </p:nvSpPr>
        <p:spPr>
          <a:xfrm>
            <a:off x="4629150" y="1867993"/>
            <a:ext cx="3886200" cy="3850729"/>
          </a:xfrm>
        </p:spPr>
        <p:txBody>
          <a:bodyPr/>
          <a:lstStyle/>
          <a:p>
            <a:r>
              <a:rPr lang="hu-HU" dirty="0"/>
              <a:t>Átlagosan </a:t>
            </a:r>
            <a:r>
              <a:rPr lang="hu-HU" b="1" dirty="0"/>
              <a:t>15,2 órával </a:t>
            </a:r>
            <a:r>
              <a:rPr lang="hu-HU" dirty="0"/>
              <a:t>rendelkeznek a fiatalok.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3886200" cy="735651"/>
          </a:xfrm>
        </p:spPr>
        <p:txBody>
          <a:bodyPr/>
          <a:lstStyle/>
          <a:p>
            <a:pPr algn="ctr"/>
            <a:r>
              <a:rPr lang="hu-HU" sz="3200" dirty="0"/>
              <a:t>Szabadidő hétköznap</a:t>
            </a:r>
          </a:p>
        </p:txBody>
      </p:sp>
      <p:sp>
        <p:nvSpPr>
          <p:cNvPr id="11" name="Cím 7"/>
          <p:cNvSpPr txBox="1">
            <a:spLocks/>
          </p:cNvSpPr>
          <p:nvPr/>
        </p:nvSpPr>
        <p:spPr>
          <a:xfrm>
            <a:off x="4514850" y="365126"/>
            <a:ext cx="38862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3200" dirty="0"/>
              <a:t>Szabadidő hétvégén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28650" y="3032649"/>
            <a:ext cx="7772400" cy="254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Saját bevallásuk szerint a </a:t>
            </a:r>
            <a:r>
              <a:rPr lang="hu-HU" sz="2400" b="1" dirty="0">
                <a:solidFill>
                  <a:srgbClr val="0E3543"/>
                </a:solidFill>
                <a:latin typeface="Century Gothic" panose="020B0502020202020204" pitchFamily="34" charset="0"/>
              </a:rPr>
              <a:t>legkevesebb hétköznapi szabadidővel a derekegyháziak rendelkeznek, 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a </a:t>
            </a:r>
            <a:r>
              <a:rPr lang="hu-HU" sz="2400" b="1" dirty="0">
                <a:solidFill>
                  <a:srgbClr val="0E3543"/>
                </a:solidFill>
                <a:latin typeface="Century Gothic" panose="020B0502020202020204" pitchFamily="34" charset="0"/>
              </a:rPr>
              <a:t>legtöbb hétköznapi szabadidővel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 pedig a </a:t>
            </a:r>
            <a:r>
              <a:rPr lang="hu-HU" sz="2400" b="1" dirty="0">
                <a:solidFill>
                  <a:srgbClr val="0E3543"/>
                </a:solidFill>
                <a:latin typeface="Century Gothic" panose="020B0502020202020204" pitchFamily="34" charset="0"/>
              </a:rPr>
              <a:t>Székkutason élő fiatalok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. 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A </a:t>
            </a:r>
            <a:r>
              <a:rPr lang="hu-HU" sz="2400" b="1" dirty="0">
                <a:solidFill>
                  <a:srgbClr val="0E3543"/>
                </a:solidFill>
                <a:latin typeface="Century Gothic" panose="020B0502020202020204" pitchFamily="34" charset="0"/>
              </a:rPr>
              <a:t>legkevesebb hétvégi szabadidővel 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a </a:t>
            </a:r>
            <a:r>
              <a:rPr lang="hu-HU" sz="2400" b="1" dirty="0" err="1">
                <a:solidFill>
                  <a:srgbClr val="0E3543"/>
                </a:solidFill>
                <a:latin typeface="Century Gothic" panose="020B0502020202020204" pitchFamily="34" charset="0"/>
              </a:rPr>
              <a:t>nagymágocsiak</a:t>
            </a:r>
            <a:r>
              <a:rPr lang="hu-HU" sz="2400" b="1" dirty="0">
                <a:solidFill>
                  <a:srgbClr val="0E3543"/>
                </a:solidFill>
                <a:latin typeface="Century Gothic" panose="020B0502020202020204" pitchFamily="34" charset="0"/>
              </a:rPr>
              <a:t>, </a:t>
            </a:r>
            <a:r>
              <a:rPr lang="hu-HU" sz="2400" b="1" dirty="0" err="1">
                <a:solidFill>
                  <a:srgbClr val="0E3543"/>
                </a:solidFill>
                <a:latin typeface="Century Gothic" panose="020B0502020202020204" pitchFamily="34" charset="0"/>
              </a:rPr>
              <a:t>legtöbbel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 pedig az </a:t>
            </a:r>
            <a:r>
              <a:rPr lang="hu-HU" sz="2400" b="1" dirty="0" err="1">
                <a:solidFill>
                  <a:srgbClr val="0E3543"/>
                </a:solidFill>
                <a:latin typeface="Century Gothic" panose="020B0502020202020204" pitchFamily="34" charset="0"/>
              </a:rPr>
              <a:t>árpádhalmiak</a:t>
            </a:r>
            <a:r>
              <a:rPr lang="hu-HU" sz="2400" dirty="0">
                <a:solidFill>
                  <a:srgbClr val="0E3543"/>
                </a:solidFill>
                <a:latin typeface="Century Gothic" panose="020B0502020202020204" pitchFamily="34" charset="0"/>
              </a:rPr>
              <a:t> rendelkeznek. </a:t>
            </a:r>
          </a:p>
        </p:txBody>
      </p:sp>
    </p:spTree>
    <p:extLst>
      <p:ext uri="{BB962C8B-B14F-4D97-AF65-F5344CB8AC3E}">
        <p14:creationId xmlns:p14="http://schemas.microsoft.com/office/powerpoint/2010/main" val="359649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Hétköznapi és hétvégi szabadidő</a:t>
            </a: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413933"/>
              </p:ext>
            </p:extLst>
          </p:nvPr>
        </p:nvGraphicFramePr>
        <p:xfrm>
          <a:off x="628650" y="1757358"/>
          <a:ext cx="7886700" cy="375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8984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Mennyi szabadidővel rendelkezel egy átlagos hétköznapon / hétvégén?(átlag)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5114610" y="113849"/>
            <a:ext cx="394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Figyelmeztetés! Elemszám csökkenés! </a:t>
            </a:r>
            <a:r>
              <a:rPr lang="hu-HU" sz="1600" dirty="0"/>
              <a:t>n=210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1023453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</a:rPr>
              <a:t>! </a:t>
            </a:r>
            <a:r>
              <a:rPr lang="hu-HU" sz="1200" dirty="0"/>
              <a:t>n=95/94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2316242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n=32/32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3505394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</a:rPr>
              <a:t>!</a:t>
            </a:r>
            <a:r>
              <a:rPr lang="hu-HU" sz="1200" dirty="0"/>
              <a:t> n=31/32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4858711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n=29/29</a:t>
            </a:r>
          </a:p>
        </p:txBody>
      </p:sp>
      <p:sp>
        <p:nvSpPr>
          <p:cNvPr id="15" name="Szövegdoboz 14"/>
          <p:cNvSpPr txBox="1"/>
          <p:nvPr/>
        </p:nvSpPr>
        <p:spPr>
          <a:xfrm flipH="1">
            <a:off x="6081161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FF0000"/>
                </a:solidFill>
              </a:rPr>
              <a:t>! </a:t>
            </a:r>
            <a:r>
              <a:rPr lang="hu-HU" sz="1200" dirty="0"/>
              <a:t>n=16/16</a:t>
            </a:r>
          </a:p>
        </p:txBody>
      </p:sp>
      <p:sp>
        <p:nvSpPr>
          <p:cNvPr id="16" name="Szövegdoboz 15"/>
          <p:cNvSpPr txBox="1"/>
          <p:nvPr/>
        </p:nvSpPr>
        <p:spPr>
          <a:xfrm flipH="1">
            <a:off x="7504817" y="4725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n=6/6</a:t>
            </a:r>
          </a:p>
        </p:txBody>
      </p:sp>
    </p:spTree>
    <p:extLst>
      <p:ext uri="{BB962C8B-B14F-4D97-AF65-F5344CB8AC3E}">
        <p14:creationId xmlns:p14="http://schemas.microsoft.com/office/powerpoint/2010/main" val="30707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 eltöltés helye - település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20498"/>
              </p:ext>
            </p:extLst>
          </p:nvPr>
        </p:nvGraphicFramePr>
        <p:xfrm>
          <a:off x="628650" y="1744182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8984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töltöd általában a szabadidőd?  (%)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5635649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b="1" dirty="0"/>
              <a:t>A más települések jellemzően: Szeged, Kecskemét és Hódmezővásárhely.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26962" y="206948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26962" y="263450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26962" y="321572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26962" y="382436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8" name="Szövegdoboz 17"/>
          <p:cNvSpPr txBox="1"/>
          <p:nvPr/>
        </p:nvSpPr>
        <p:spPr>
          <a:xfrm flipH="1">
            <a:off x="8226962" y="444079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52624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001771"/>
              </p:ext>
            </p:extLst>
          </p:nvPr>
        </p:nvGraphicFramePr>
        <p:xfrm>
          <a:off x="628650" y="2241376"/>
          <a:ext cx="3993592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 eltöltés helye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299379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töltöd szabadidőd a leggyakrabban egy átlagos hétköznap/hétvégén? A két legfontosabbat jelöld! (%)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graphicFrame>
        <p:nvGraphicFramePr>
          <p:cNvPr id="10" name="Tartalom hely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182684"/>
              </p:ext>
            </p:extLst>
          </p:nvPr>
        </p:nvGraphicFramePr>
        <p:xfrm>
          <a:off x="4539134" y="2241376"/>
          <a:ext cx="3993592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ím 1"/>
          <p:cNvSpPr txBox="1">
            <a:spLocks/>
          </p:cNvSpPr>
          <p:nvPr/>
        </p:nvSpPr>
        <p:spPr>
          <a:xfrm>
            <a:off x="664656" y="1873550"/>
            <a:ext cx="3921579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2200" dirty="0"/>
              <a:t>Hétköznap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575140" y="1873550"/>
            <a:ext cx="3921579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2200" dirty="0"/>
              <a:t>Hétvégén</a:t>
            </a:r>
          </a:p>
        </p:txBody>
      </p:sp>
    </p:spTree>
    <p:extLst>
      <p:ext uri="{BB962C8B-B14F-4D97-AF65-F5344CB8AC3E}">
        <p14:creationId xmlns:p14="http://schemas.microsoft.com/office/powerpoint/2010/main" val="22220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AB05079E-79D9-41B5-808F-3164504B6EA4}"/>
              </a:ext>
            </a:extLst>
          </p:cNvPr>
          <p:cNvSpPr/>
          <p:nvPr/>
        </p:nvSpPr>
        <p:spPr>
          <a:xfrm>
            <a:off x="2554014" y="4997669"/>
            <a:ext cx="441434" cy="362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7750BF-B60D-42D5-A064-A3C14195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Módszertan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DFFEFB-D8E1-4D75-B8BE-B0B8C867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0167"/>
            <a:ext cx="7886700" cy="3354896"/>
          </a:xfrm>
        </p:spPr>
        <p:txBody>
          <a:bodyPr/>
          <a:lstStyle/>
          <a:p>
            <a:pPr algn="just"/>
            <a:r>
              <a:rPr lang="hu-HU" sz="2000" dirty="0"/>
              <a:t>2021. nyarán SZEGVÁR, Árpádhalom, Derekegyház, Nagymágocs, Székkutas településein élő és/vagy tanuló 14-29 éves fiatalok körében </a:t>
            </a:r>
            <a:r>
              <a:rPr lang="hu-HU" sz="2000" b="1" dirty="0"/>
              <a:t>online </a:t>
            </a:r>
            <a:r>
              <a:rPr lang="hu-HU" sz="2000" b="1" dirty="0" err="1"/>
              <a:t>kérdőívezés</a:t>
            </a:r>
            <a:endParaRPr lang="hu-HU" sz="2000" b="1" dirty="0"/>
          </a:p>
          <a:p>
            <a:r>
              <a:rPr lang="hu-HU" sz="2000" dirty="0"/>
              <a:t>A kérdőívek terjesztéséért az Önkormányzat felelt</a:t>
            </a:r>
          </a:p>
          <a:p>
            <a:r>
              <a:rPr lang="hu-HU" sz="2000" dirty="0"/>
              <a:t>Az Önkormányzattal egyeztetett </a:t>
            </a:r>
            <a:r>
              <a:rPr lang="hu-HU" sz="2000" b="1" dirty="0"/>
              <a:t>vizsgált témakörök</a:t>
            </a:r>
            <a:r>
              <a:rPr lang="hu-HU" sz="2000" dirty="0"/>
              <a:t>: </a:t>
            </a:r>
          </a:p>
          <a:p>
            <a:pPr lvl="1"/>
            <a:r>
              <a:rPr lang="hu-HU" dirty="0"/>
              <a:t>Települési ifjúság önképe, jövőképe</a:t>
            </a:r>
          </a:p>
          <a:p>
            <a:pPr lvl="1"/>
            <a:r>
              <a:rPr lang="hu-HU" dirty="0"/>
              <a:t>Szabadidő, közösségi programok és szolgáltatások ismertsége, hiányzó szolgáltatások és lehetőségek, igények és elégedettség felmérése.</a:t>
            </a:r>
          </a:p>
          <a:p>
            <a:pPr lvl="1"/>
            <a:r>
              <a:rPr lang="hu-HU" dirty="0"/>
              <a:t>Közösségi részvétel, települési értékek, önszerveződés</a:t>
            </a:r>
          </a:p>
          <a:p>
            <a:pPr marL="0" indent="0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2000" dirty="0"/>
              <a:t>A diasoron a lila diák a társégi adatokat, a fehér diák a településre bontott adatokat szemléltetik. </a:t>
            </a:r>
          </a:p>
        </p:txBody>
      </p:sp>
    </p:spTree>
    <p:extLst>
      <p:ext uri="{BB962C8B-B14F-4D97-AF65-F5344CB8AC3E}">
        <p14:creationId xmlns:p14="http://schemas.microsoft.com/office/powerpoint/2010/main" val="417960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55906"/>
              </p:ext>
            </p:extLst>
          </p:nvPr>
        </p:nvGraphicFramePr>
        <p:xfrm>
          <a:off x="80387" y="1842232"/>
          <a:ext cx="8932983" cy="416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 eltöltés helye hétköznap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79783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töltöd szabadidőd a leggyakrabban egy átlagos hétköznap? A két legfontosabbat jelöld! 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55786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2537541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322698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04457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29322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106443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20843"/>
              </p:ext>
            </p:extLst>
          </p:nvPr>
        </p:nvGraphicFramePr>
        <p:xfrm>
          <a:off x="80387" y="1842232"/>
          <a:ext cx="8932983" cy="416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 eltöltés helye - hétvégén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79783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töltöd szabadidőd a leggyakrabban egy átlagos hétvégén? A két legfontosabbat jelöld! 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55786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2537541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322698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04457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29322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3952191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695812"/>
              </p:ext>
            </p:extLst>
          </p:nvPr>
        </p:nvGraphicFramePr>
        <p:xfrm>
          <a:off x="628650" y="1577975"/>
          <a:ext cx="7886700" cy="486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Szabadidős tevékenység  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81848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Mit csinálsz szabadidődben? (%)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</p:spTree>
    <p:extLst>
      <p:ext uri="{BB962C8B-B14F-4D97-AF65-F5344CB8AC3E}">
        <p14:creationId xmlns:p14="http://schemas.microsoft.com/office/powerpoint/2010/main" val="407285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14486"/>
              </p:ext>
            </p:extLst>
          </p:nvPr>
        </p:nvGraphicFramePr>
        <p:xfrm>
          <a:off x="80387" y="1842232"/>
          <a:ext cx="8932983" cy="416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Szabadidős tevékenység I.  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81848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Mit csinálsz szabadidődben? 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55786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2537541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322698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04457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29322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411786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17869"/>
              </p:ext>
            </p:extLst>
          </p:nvPr>
        </p:nvGraphicFramePr>
        <p:xfrm>
          <a:off x="80387" y="1842232"/>
          <a:ext cx="8932983" cy="416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Szabadidős tevékenység II.  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81848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Mit csinálsz szabadidődben? 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55786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2537541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322698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04457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29322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2273877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45030"/>
            <a:ext cx="7886700" cy="735651"/>
          </a:xfrm>
        </p:spPr>
        <p:txBody>
          <a:bodyPr/>
          <a:lstStyle/>
          <a:p>
            <a:r>
              <a:rPr lang="hu-HU" sz="3200" dirty="0"/>
              <a:t>A fiatalok általában </a:t>
            </a:r>
            <a:r>
              <a:rPr lang="hu-HU" sz="3200" b="1" dirty="0"/>
              <a:t>személyesen</a:t>
            </a:r>
            <a:r>
              <a:rPr lang="hu-HU" sz="3200" dirty="0"/>
              <a:t> találkoznak a barátaikkal, baráti társaságaival a szabadidejükben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55804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5153025" y="113849"/>
            <a:ext cx="3908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/>
              <a:t>N=216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868710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Van-e olyan barátod, baráti társaságod, akikkel gyakran vagy együtt a szabadidődben?(%)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226962" y="248146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26962" y="295060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26962" y="341974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26962" y="391449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26962" y="441075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306317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852701"/>
              </p:ext>
            </p:extLst>
          </p:nvPr>
        </p:nvGraphicFramePr>
        <p:xfrm>
          <a:off x="128719" y="1842232"/>
          <a:ext cx="8932983" cy="416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18962" cy="735651"/>
          </a:xfrm>
        </p:spPr>
        <p:txBody>
          <a:bodyPr/>
          <a:lstStyle/>
          <a:p>
            <a:r>
              <a:rPr lang="hu-HU" dirty="0"/>
              <a:t>Lakóhelyhez közeli hely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81848"/>
            <a:ext cx="801896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1600" i="1" dirty="0"/>
              <a:t>Van-e olyan hely a lakóhelyeden, ahol szívesen töltöd a szabadidődet</a:t>
            </a:r>
            <a:r>
              <a:rPr lang="hu-HU" sz="1600" i="1" dirty="0"/>
              <a:t>? 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169309" y="166524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96984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2578739" y="45299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4363896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6004457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29322" y="45249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143381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097872F-B0B3-424C-8C94-168A5F30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Településsel kapcsolatos elégedettség és a település jellemzői</a:t>
            </a:r>
          </a:p>
        </p:txBody>
      </p:sp>
    </p:spTree>
    <p:extLst>
      <p:ext uri="{BB962C8B-B14F-4D97-AF65-F5344CB8AC3E}">
        <p14:creationId xmlns:p14="http://schemas.microsoft.com/office/powerpoint/2010/main" val="407816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SZEGVÁR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752034"/>
              </p:ext>
            </p:extLst>
          </p:nvPr>
        </p:nvGraphicFramePr>
        <p:xfrm>
          <a:off x="628650" y="1639939"/>
          <a:ext cx="7886700" cy="15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628650" y="989799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Település dolgai általánosságban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576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összességében mennyire mennek jól a dolgok a településen, ahol élsz?(%)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628650" y="3342816"/>
            <a:ext cx="2888273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Szegvár jellemzői</a:t>
            </a: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28650" y="4163272"/>
            <a:ext cx="3923253" cy="155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7817618" y="166524"/>
            <a:ext cx="124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N</a:t>
            </a:r>
            <a:r>
              <a:rPr lang="hu-HU" sz="1200" dirty="0" err="1"/>
              <a:t>Szegvár</a:t>
            </a:r>
            <a:r>
              <a:rPr lang="hu-HU" sz="1600" dirty="0"/>
              <a:t>=99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90298618"/>
              </p:ext>
            </p:extLst>
          </p:nvPr>
        </p:nvGraphicFramePr>
        <p:xfrm>
          <a:off x="482321" y="3969099"/>
          <a:ext cx="3707841" cy="28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3710641"/>
            <a:ext cx="392325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mennyire igazak az alábbiak Szegvárra?(%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641475347"/>
              </p:ext>
            </p:extLst>
          </p:nvPr>
        </p:nvGraphicFramePr>
        <p:xfrm>
          <a:off x="4009292" y="3847269"/>
          <a:ext cx="5052410" cy="28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ím 3"/>
          <p:cNvSpPr txBox="1">
            <a:spLocks/>
          </p:cNvSpPr>
          <p:nvPr/>
        </p:nvSpPr>
        <p:spPr>
          <a:xfrm>
            <a:off x="4155621" y="3342816"/>
            <a:ext cx="47874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Szegvári programok</a:t>
            </a:r>
          </a:p>
        </p:txBody>
      </p:sp>
      <p:sp>
        <p:nvSpPr>
          <p:cNvPr id="2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158447" y="3660175"/>
            <a:ext cx="478458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Kérjük jelöld be, hogy az alábbi programok melyikét ismered, melyiken vettél már részt és melyik tetszett! (%)</a:t>
            </a:r>
          </a:p>
        </p:txBody>
      </p:sp>
    </p:spTree>
    <p:extLst>
      <p:ext uri="{BB962C8B-B14F-4D97-AF65-F5344CB8AC3E}">
        <p14:creationId xmlns:p14="http://schemas.microsoft.com/office/powerpoint/2010/main" val="711274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ÁRPÁDHALOM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07222"/>
              </p:ext>
            </p:extLst>
          </p:nvPr>
        </p:nvGraphicFramePr>
        <p:xfrm>
          <a:off x="628650" y="1639939"/>
          <a:ext cx="7886700" cy="15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628650" y="989799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Település dolgai általánosságban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576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összességében mennyire mennek jól a dolgok a településen, ahol élsz?(%)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628650" y="3342816"/>
            <a:ext cx="340830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Árpádhalom jellemzői</a:t>
            </a: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28650" y="4163272"/>
            <a:ext cx="3923253" cy="155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7345345" y="166524"/>
            <a:ext cx="171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N</a:t>
            </a:r>
            <a:r>
              <a:rPr lang="hu-HU" sz="1200" dirty="0" err="1"/>
              <a:t>Árpádhalom</a:t>
            </a:r>
            <a:r>
              <a:rPr lang="hu-HU" sz="1600" dirty="0"/>
              <a:t>=17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800916889"/>
              </p:ext>
            </p:extLst>
          </p:nvPr>
        </p:nvGraphicFramePr>
        <p:xfrm>
          <a:off x="482321" y="3969099"/>
          <a:ext cx="3707841" cy="28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3710641"/>
            <a:ext cx="392325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mennyire igazak az alábbiak Árpádhalomra?(%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924088885"/>
              </p:ext>
            </p:extLst>
          </p:nvPr>
        </p:nvGraphicFramePr>
        <p:xfrm>
          <a:off x="4009292" y="3847269"/>
          <a:ext cx="5052410" cy="28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ím 3"/>
          <p:cNvSpPr txBox="1">
            <a:spLocks/>
          </p:cNvSpPr>
          <p:nvPr/>
        </p:nvSpPr>
        <p:spPr>
          <a:xfrm>
            <a:off x="4155621" y="3342816"/>
            <a:ext cx="47874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 err="1"/>
              <a:t>Árpádhalmi</a:t>
            </a:r>
            <a:r>
              <a:rPr lang="hu-HU" sz="2400" dirty="0"/>
              <a:t> programok</a:t>
            </a:r>
          </a:p>
        </p:txBody>
      </p:sp>
      <p:sp>
        <p:nvSpPr>
          <p:cNvPr id="2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158447" y="3660175"/>
            <a:ext cx="478458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Kérjük jelöld be, hogy az alábbi programok melyikét ismered, melyiken vettél már részt és melyik tetszett! (%)</a:t>
            </a:r>
          </a:p>
        </p:txBody>
      </p:sp>
    </p:spTree>
    <p:extLst>
      <p:ext uri="{BB962C8B-B14F-4D97-AF65-F5344CB8AC3E}">
        <p14:creationId xmlns:p14="http://schemas.microsoft.com/office/powerpoint/2010/main" val="110775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2B6AC08-4934-4EC5-890C-9E456E0C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vizsgált minta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6BE893C-5F56-40AD-9AAC-A1C082170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minta nem reprezentatív</a:t>
            </a:r>
          </a:p>
        </p:txBody>
      </p:sp>
    </p:spTree>
    <p:extLst>
      <p:ext uri="{BB962C8B-B14F-4D97-AF65-F5344CB8AC3E}">
        <p14:creationId xmlns:p14="http://schemas.microsoft.com/office/powerpoint/2010/main" val="1987377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NAGYMÁGOCS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11111"/>
              </p:ext>
            </p:extLst>
          </p:nvPr>
        </p:nvGraphicFramePr>
        <p:xfrm>
          <a:off x="628650" y="1639939"/>
          <a:ext cx="7886700" cy="15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628650" y="989799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Település dolgai általánosságban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576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összességében mennyire mennek jól a dolgok a településen, ahol élsz?(%)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628650" y="3342816"/>
            <a:ext cx="35615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Nagymágocs jellemzői</a:t>
            </a: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28650" y="4163272"/>
            <a:ext cx="3923253" cy="155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7345345" y="166524"/>
            <a:ext cx="171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N</a:t>
            </a:r>
            <a:r>
              <a:rPr lang="hu-HU" sz="1200" dirty="0" err="1"/>
              <a:t>Nagynágocs</a:t>
            </a:r>
            <a:r>
              <a:rPr lang="hu-HU" sz="1600" dirty="0"/>
              <a:t>=32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7552005"/>
              </p:ext>
            </p:extLst>
          </p:nvPr>
        </p:nvGraphicFramePr>
        <p:xfrm>
          <a:off x="482321" y="3969099"/>
          <a:ext cx="3707841" cy="28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3710641"/>
            <a:ext cx="392325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mennyire igazak az alábbiak Nagymágocsra?(%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47560703"/>
              </p:ext>
            </p:extLst>
          </p:nvPr>
        </p:nvGraphicFramePr>
        <p:xfrm>
          <a:off x="4009292" y="3847269"/>
          <a:ext cx="5052410" cy="28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ím 3"/>
          <p:cNvSpPr txBox="1">
            <a:spLocks/>
          </p:cNvSpPr>
          <p:nvPr/>
        </p:nvSpPr>
        <p:spPr>
          <a:xfrm>
            <a:off x="4155621" y="3342816"/>
            <a:ext cx="47874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Nagymágocs programok</a:t>
            </a:r>
          </a:p>
        </p:txBody>
      </p:sp>
      <p:sp>
        <p:nvSpPr>
          <p:cNvPr id="2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158447" y="3660175"/>
            <a:ext cx="478458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Kérjük jelöld be, hogy az alábbi programok melyikét ismered, melyiken vettél már részt és melyik tetszett! (%)</a:t>
            </a:r>
          </a:p>
        </p:txBody>
      </p:sp>
    </p:spTree>
    <p:extLst>
      <p:ext uri="{BB962C8B-B14F-4D97-AF65-F5344CB8AC3E}">
        <p14:creationId xmlns:p14="http://schemas.microsoft.com/office/powerpoint/2010/main" val="2956249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DEREKEGYHÁZ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972918"/>
              </p:ext>
            </p:extLst>
          </p:nvPr>
        </p:nvGraphicFramePr>
        <p:xfrm>
          <a:off x="628650" y="1639939"/>
          <a:ext cx="7886700" cy="15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628650" y="989799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Település dolgai általánosságban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576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összességében mennyire mennek jól a dolgok a településen, ahol élsz?(%)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628650" y="3342816"/>
            <a:ext cx="35615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Derekegyház jellemzői</a:t>
            </a: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28650" y="4163272"/>
            <a:ext cx="3923253" cy="155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7345345" y="166524"/>
            <a:ext cx="171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N</a:t>
            </a:r>
            <a:r>
              <a:rPr lang="hu-HU" sz="1200" dirty="0" err="1"/>
              <a:t>Derekegyház</a:t>
            </a:r>
            <a:r>
              <a:rPr lang="hu-HU" sz="1600" dirty="0"/>
              <a:t>=29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43894337"/>
              </p:ext>
            </p:extLst>
          </p:nvPr>
        </p:nvGraphicFramePr>
        <p:xfrm>
          <a:off x="482321" y="3969099"/>
          <a:ext cx="3707841" cy="28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3710641"/>
            <a:ext cx="392325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mennyire igazak az alábbiak Derekegyházra?(%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4009292" y="3847269"/>
          <a:ext cx="5052410" cy="28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ím 3"/>
          <p:cNvSpPr txBox="1">
            <a:spLocks/>
          </p:cNvSpPr>
          <p:nvPr/>
        </p:nvSpPr>
        <p:spPr>
          <a:xfrm>
            <a:off x="4155621" y="3342816"/>
            <a:ext cx="47874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Derekegyházi programok</a:t>
            </a:r>
          </a:p>
        </p:txBody>
      </p:sp>
      <p:sp>
        <p:nvSpPr>
          <p:cNvPr id="2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158447" y="3660175"/>
            <a:ext cx="478458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Kérjük jelöld be, hogy az alábbi programok melyikét ismered, melyiken vettél már részt és melyik tetszett! (%)</a:t>
            </a:r>
          </a:p>
        </p:txBody>
      </p:sp>
    </p:spTree>
    <p:extLst>
      <p:ext uri="{BB962C8B-B14F-4D97-AF65-F5344CB8AC3E}">
        <p14:creationId xmlns:p14="http://schemas.microsoft.com/office/powerpoint/2010/main" val="1679672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SZÉKKUTAS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132380"/>
              </p:ext>
            </p:extLst>
          </p:nvPr>
        </p:nvGraphicFramePr>
        <p:xfrm>
          <a:off x="628650" y="1639939"/>
          <a:ext cx="7886700" cy="15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628650" y="989799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Település dolgai általánosságban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576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összességében mennyire mennek jól a dolgok a településen, ahol élsz?(%)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628650" y="3342816"/>
            <a:ext cx="35615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/>
              <a:t>Székkutas jellemzői</a:t>
            </a:r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628650" y="4163272"/>
            <a:ext cx="3923253" cy="155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E354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 flipH="1">
            <a:off x="7345345" y="166524"/>
            <a:ext cx="171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N</a:t>
            </a:r>
            <a:r>
              <a:rPr lang="hu-HU" sz="1200" dirty="0" err="1"/>
              <a:t>Székkutas</a:t>
            </a:r>
            <a:r>
              <a:rPr lang="hu-HU" sz="1600" dirty="0"/>
              <a:t>=32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56251047"/>
              </p:ext>
            </p:extLst>
          </p:nvPr>
        </p:nvGraphicFramePr>
        <p:xfrm>
          <a:off x="482321" y="3969099"/>
          <a:ext cx="3707841" cy="28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3710641"/>
            <a:ext cx="3923253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Szerinted mennyire igazak az alábbiak Derekegyházra?(%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882037125"/>
              </p:ext>
            </p:extLst>
          </p:nvPr>
        </p:nvGraphicFramePr>
        <p:xfrm>
          <a:off x="4009292" y="3847269"/>
          <a:ext cx="5052410" cy="283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ím 3"/>
          <p:cNvSpPr txBox="1">
            <a:spLocks/>
          </p:cNvSpPr>
          <p:nvPr/>
        </p:nvSpPr>
        <p:spPr>
          <a:xfrm>
            <a:off x="4155621" y="3342816"/>
            <a:ext cx="4787412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2400" dirty="0" err="1"/>
              <a:t>Székkutasi</a:t>
            </a:r>
            <a:r>
              <a:rPr lang="hu-HU" sz="2400" dirty="0"/>
              <a:t> programok</a:t>
            </a:r>
          </a:p>
        </p:txBody>
      </p:sp>
      <p:sp>
        <p:nvSpPr>
          <p:cNvPr id="2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158447" y="3660175"/>
            <a:ext cx="478458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200" i="1" dirty="0"/>
              <a:t>Kérjük jelöld be, hogy az alábbi programok melyikét ismered, melyiken vettél már részt és melyik tetszett! (%)</a:t>
            </a:r>
          </a:p>
        </p:txBody>
      </p:sp>
    </p:spTree>
    <p:extLst>
      <p:ext uri="{BB962C8B-B14F-4D97-AF65-F5344CB8AC3E}">
        <p14:creationId xmlns:p14="http://schemas.microsoft.com/office/powerpoint/2010/main" val="2784757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részvétel, települési értékek, önszerveződés</a:t>
            </a:r>
          </a:p>
        </p:txBody>
      </p:sp>
    </p:spTree>
    <p:extLst>
      <p:ext uri="{BB962C8B-B14F-4D97-AF65-F5344CB8AC3E}">
        <p14:creationId xmlns:p14="http://schemas.microsoft.com/office/powerpoint/2010/main" val="291748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B323187-67DE-4F8E-882A-94DA6228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980"/>
            <a:ext cx="3886200" cy="735651"/>
          </a:xfrm>
        </p:spPr>
        <p:txBody>
          <a:bodyPr/>
          <a:lstStyle/>
          <a:p>
            <a:pPr algn="ctr"/>
            <a:r>
              <a:rPr lang="hu-HU" sz="2800" dirty="0"/>
              <a:t>Saját aktivitás</a:t>
            </a:r>
          </a:p>
        </p:txBody>
      </p:sp>
      <p:sp>
        <p:nvSpPr>
          <p:cNvPr id="7" name="Cím 3">
            <a:extLst>
              <a:ext uri="{FF2B5EF4-FFF2-40B4-BE49-F238E27FC236}">
                <a16:creationId xmlns:a16="http://schemas.microsoft.com/office/drawing/2014/main" id="{186A4929-A22E-4720-A7CC-99E4CB399C64}"/>
              </a:ext>
            </a:extLst>
          </p:cNvPr>
          <p:cNvSpPr txBox="1">
            <a:spLocks/>
          </p:cNvSpPr>
          <p:nvPr/>
        </p:nvSpPr>
        <p:spPr>
          <a:xfrm>
            <a:off x="4629150" y="378980"/>
            <a:ext cx="38862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/>
              <a:t>A fiatalok aktivitása</a:t>
            </a:r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:a16="http://schemas.microsoft.com/office/drawing/2014/main" id="{13DD538E-BA35-48E2-A572-57C88EF532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4374602"/>
              </p:ext>
            </p:extLst>
          </p:nvPr>
        </p:nvGraphicFramePr>
        <p:xfrm>
          <a:off x="628650" y="1683407"/>
          <a:ext cx="3886200" cy="449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14733B45-2C39-497A-82C2-B19719FA5E7C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439883259"/>
              </p:ext>
            </p:extLst>
          </p:nvPr>
        </p:nvGraphicFramePr>
        <p:xfrm>
          <a:off x="4629150" y="1683407"/>
          <a:ext cx="3886200" cy="449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 flipH="1">
            <a:off x="8376282" y="113849"/>
            <a:ext cx="72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0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33814" y="978358"/>
            <a:ext cx="399533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i="1" dirty="0"/>
              <a:t>Kérjük, értékeld, mennyire tartod aktívnak magad a fiatalok/település közösségi életében!(%)</a:t>
            </a:r>
          </a:p>
        </p:txBody>
      </p:sp>
      <p:sp>
        <p:nvSpPr>
          <p:cNvPr id="1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4574582" y="978358"/>
            <a:ext cx="3995336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i="1" dirty="0"/>
              <a:t>Kérjük, értékeld, mennyire tartod aktívnak általában a fiatalokat a településeden? (%)</a:t>
            </a:r>
          </a:p>
        </p:txBody>
      </p:sp>
    </p:spTree>
    <p:extLst>
      <p:ext uri="{BB962C8B-B14F-4D97-AF65-F5344CB8AC3E}">
        <p14:creationId xmlns:p14="http://schemas.microsoft.com/office/powerpoint/2010/main" val="4264587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B323187-67DE-4F8E-882A-94DA6228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980"/>
            <a:ext cx="3886200" cy="735651"/>
          </a:xfrm>
        </p:spPr>
        <p:txBody>
          <a:bodyPr/>
          <a:lstStyle/>
          <a:p>
            <a:r>
              <a:rPr lang="hu-HU" sz="2800" dirty="0"/>
              <a:t>Saját aktivitás</a:t>
            </a:r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:a16="http://schemas.microsoft.com/office/drawing/2014/main" id="{13DD538E-BA35-48E2-A572-57C88EF532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2031230"/>
              </p:ext>
            </p:extLst>
          </p:nvPr>
        </p:nvGraphicFramePr>
        <p:xfrm>
          <a:off x="628650" y="1683407"/>
          <a:ext cx="7932546" cy="4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33814" y="978358"/>
            <a:ext cx="792738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Kérjük, értékeld, mennyire tartod aktívnak magad a fiatalok/település közösségi életében!(%)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20" name="Szövegdoboz 19"/>
          <p:cNvSpPr txBox="1"/>
          <p:nvPr/>
        </p:nvSpPr>
        <p:spPr>
          <a:xfrm flipH="1">
            <a:off x="3617166" y="5816100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21" name="Szövegdoboz 20"/>
          <p:cNvSpPr txBox="1"/>
          <p:nvPr/>
        </p:nvSpPr>
        <p:spPr>
          <a:xfrm flipH="1">
            <a:off x="4645771" y="581113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22" name="Szövegdoboz 21"/>
          <p:cNvSpPr txBox="1"/>
          <p:nvPr/>
        </p:nvSpPr>
        <p:spPr>
          <a:xfrm flipH="1">
            <a:off x="5653033" y="580546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23" name="Szövegdoboz 22"/>
          <p:cNvSpPr txBox="1"/>
          <p:nvPr/>
        </p:nvSpPr>
        <p:spPr>
          <a:xfrm flipH="1">
            <a:off x="6681638" y="57992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24" name="Szövegdoboz 23"/>
          <p:cNvSpPr txBox="1"/>
          <p:nvPr/>
        </p:nvSpPr>
        <p:spPr>
          <a:xfrm flipH="1">
            <a:off x="7613004" y="578536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354907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B323187-67DE-4F8E-882A-94DA6228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980"/>
            <a:ext cx="3886200" cy="735651"/>
          </a:xfrm>
        </p:spPr>
        <p:txBody>
          <a:bodyPr/>
          <a:lstStyle/>
          <a:p>
            <a:r>
              <a:rPr lang="hu-HU" sz="2800" dirty="0"/>
              <a:t>Fiatalok aktivitása</a:t>
            </a:r>
          </a:p>
        </p:txBody>
      </p:sp>
      <p:graphicFrame>
        <p:nvGraphicFramePr>
          <p:cNvPr id="8" name="Tartalom helye 5">
            <a:extLst>
              <a:ext uri="{FF2B5EF4-FFF2-40B4-BE49-F238E27FC236}">
                <a16:creationId xmlns:a16="http://schemas.microsoft.com/office/drawing/2014/main" id="{13DD538E-BA35-48E2-A572-57C88EF5327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8157083"/>
              </p:ext>
            </p:extLst>
          </p:nvPr>
        </p:nvGraphicFramePr>
        <p:xfrm>
          <a:off x="628650" y="1683407"/>
          <a:ext cx="7932546" cy="4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33814" y="978358"/>
            <a:ext cx="7927382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Kérjük, értékeld, mennyire tartod aktívnak általában a fiatalokat a településeden!(%)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3717648" y="5816100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4746253" y="581113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5753515" y="580546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6782120" y="57992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7713486" y="578536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2087826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488395"/>
              </p:ext>
            </p:extLst>
          </p:nvPr>
        </p:nvGraphicFramePr>
        <p:xfrm>
          <a:off x="628650" y="1652588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</p:spPr>
        <p:txBody>
          <a:bodyPr/>
          <a:lstStyle/>
          <a:p>
            <a:r>
              <a:rPr lang="hu-HU" dirty="0"/>
              <a:t>Közös élmények, összhang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086255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Kik azok, akikkel a legkönnyebben szót értesz, a legtöbb közös élményed, beszédtémád van?(%)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</p:spTree>
    <p:extLst>
      <p:ext uri="{BB962C8B-B14F-4D97-AF65-F5344CB8AC3E}">
        <p14:creationId xmlns:p14="http://schemas.microsoft.com/office/powerpoint/2010/main" val="2365257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élmények, összhang</a:t>
            </a: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633026"/>
              </p:ext>
            </p:extLst>
          </p:nvPr>
        </p:nvGraphicFramePr>
        <p:xfrm>
          <a:off x="628650" y="1721652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086255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Kik azok, akikkel a legkönnyebben szót értesz, a legtöbb közös élményed, beszédtémád van?(%)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218118" y="198926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261512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320484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18118" y="383022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18118" y="438677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3944271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Kedvelt tevékenység végzése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399726"/>
              </p:ext>
            </p:extLst>
          </p:nvPr>
        </p:nvGraphicFramePr>
        <p:xfrm>
          <a:off x="628650" y="1677988"/>
          <a:ext cx="7886700" cy="434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4564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Ha van olyan közösségi tevékenység, ami a szívügyed, milyen gyakran tudnál foglalkozni vele? (%)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8218118" y="198926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218118" y="261512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320484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18118" y="383022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438677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289785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6635259" y="1174876"/>
            <a:ext cx="2284329" cy="40605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elemzésbe bevont fiatalok: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785369"/>
              </p:ext>
            </p:extLst>
          </p:nvPr>
        </p:nvGraphicFramePr>
        <p:xfrm>
          <a:off x="628650" y="1279525"/>
          <a:ext cx="7886700" cy="38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kérdőívet kitöltők száma</a:t>
            </a:r>
          </a:p>
        </p:txBody>
      </p:sp>
      <p:sp>
        <p:nvSpPr>
          <p:cNvPr id="7" name="Téglalap 6"/>
          <p:cNvSpPr/>
          <p:nvPr/>
        </p:nvSpPr>
        <p:spPr>
          <a:xfrm>
            <a:off x="529209" y="5309546"/>
            <a:ext cx="808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a kérdések </a:t>
            </a:r>
            <a:r>
              <a:rPr kumimoji="0" lang="hu-H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előrehaladtával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fokozatos lemorzsolódás mutatkozott, </a:t>
            </a: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elemszám csökként</a:t>
            </a:r>
            <a:r>
              <a:rPr kumimoji="0" lang="hu-HU" sz="12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„!”-jelöljük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a nyitóbeszélgetések alkalmával a 15-29 éves</a:t>
            </a:r>
            <a:r>
              <a:rPr kumimoji="0" lang="hu-HU" sz="1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korosztály vizsgálódását tűztük ki célul, azonban a </a:t>
            </a:r>
            <a:r>
              <a:rPr kumimoji="0" lang="hu-HU" sz="12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mintáb</a:t>
            </a:r>
            <a:r>
              <a:rPr lang="hu-HU" sz="1200" i="1" dirty="0">
                <a:solidFill>
                  <a:prstClr val="black"/>
                </a:solidFill>
                <a:latin typeface="Calibri" panose="020F0502020204030204"/>
              </a:rPr>
              <a:t>a bekerültek ennél fiatalabbak és ennél idősebbek is, így kutatásmódszertani döntés alapján a mintában tartott fiatalok a 12-35 évesek.</a:t>
            </a:r>
            <a:endParaRPr kumimoji="0" lang="hu-H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674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tevékenységekben való részvétel előnye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197020"/>
              </p:ext>
            </p:extLst>
          </p:nvPr>
        </p:nvGraphicFramePr>
        <p:xfrm>
          <a:off x="628650" y="2128838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428973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miért jó részt venni a helyi közösségi tevékenységekben? 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N=111</a:t>
            </a:r>
          </a:p>
        </p:txBody>
      </p:sp>
      <p:sp>
        <p:nvSpPr>
          <p:cNvPr id="6" name="Szövegdoboz 5"/>
          <p:cNvSpPr txBox="1"/>
          <p:nvPr/>
        </p:nvSpPr>
        <p:spPr>
          <a:xfrm flipH="1">
            <a:off x="1285950" y="506247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2766726" y="505750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4306556" y="505183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5817480" y="504558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7331649" y="503174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</p:spTree>
    <p:extLst>
      <p:ext uri="{BB962C8B-B14F-4D97-AF65-F5344CB8AC3E}">
        <p14:creationId xmlns:p14="http://schemas.microsoft.com/office/powerpoint/2010/main" val="1440970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programokkal kapcsolatos állítások értékelése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548558"/>
              </p:ext>
            </p:extLst>
          </p:nvPr>
        </p:nvGraphicFramePr>
        <p:xfrm>
          <a:off x="393700" y="1789479"/>
          <a:ext cx="8648700" cy="487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389385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Mennyire értesz egyet az alábbi állításokkal?(%)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5205046" y="76518"/>
            <a:ext cx="393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rgbClr val="FF0000"/>
                </a:solidFill>
              </a:rPr>
              <a:t>Figyelmeztetés: elemszám csökkenés! </a:t>
            </a:r>
            <a:r>
              <a:rPr lang="hu-HU" sz="1600" dirty="0"/>
              <a:t>n=129</a:t>
            </a:r>
          </a:p>
        </p:txBody>
      </p:sp>
    </p:spTree>
    <p:extLst>
      <p:ext uri="{BB962C8B-B14F-4D97-AF65-F5344CB8AC3E}">
        <p14:creationId xmlns:p14="http://schemas.microsoft.com/office/powerpoint/2010/main" val="2218791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5313" y="3100389"/>
            <a:ext cx="7886700" cy="1719261"/>
          </a:xfrm>
        </p:spPr>
        <p:txBody>
          <a:bodyPr/>
          <a:lstStyle/>
          <a:p>
            <a:r>
              <a:rPr lang="hu-HU" dirty="0"/>
              <a:t>Fiatalok számára nyújtott szolgáltatások és programok ismertsége, hiányzó szolgáltatások és lehetőségek, igények felmérése</a:t>
            </a:r>
          </a:p>
        </p:txBody>
      </p:sp>
    </p:spTree>
    <p:extLst>
      <p:ext uri="{BB962C8B-B14F-4D97-AF65-F5344CB8AC3E}">
        <p14:creationId xmlns:p14="http://schemas.microsoft.com/office/powerpoint/2010/main" val="591232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Közösségi program szervezésének felelőse</a:t>
            </a: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78955"/>
              </p:ext>
            </p:extLst>
          </p:nvPr>
        </p:nvGraphicFramePr>
        <p:xfrm>
          <a:off x="628650" y="1898650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418519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Szerinted, kinek a felelőssége, hogy a fiataloknak jó közösségi programok legyenek egy településen? (%)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</p:spTree>
    <p:extLst>
      <p:ext uri="{BB962C8B-B14F-4D97-AF65-F5344CB8AC3E}">
        <p14:creationId xmlns:p14="http://schemas.microsoft.com/office/powerpoint/2010/main" val="1693513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Közösségi program szervezésének felelőse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543692"/>
              </p:ext>
            </p:extLst>
          </p:nvPr>
        </p:nvGraphicFramePr>
        <p:xfrm>
          <a:off x="628650" y="1838847"/>
          <a:ext cx="7886700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713" y="1438616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Szerinted, szükség van-e arra, hogy több közösségi esemény, a helyi kötődéseket erősítő program legyen lakókörnyezetében? 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18118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</p:spTree>
    <p:extLst>
      <p:ext uri="{BB962C8B-B14F-4D97-AF65-F5344CB8AC3E}">
        <p14:creationId xmlns:p14="http://schemas.microsoft.com/office/powerpoint/2010/main" val="3746202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564708"/>
            <a:ext cx="7886700" cy="735651"/>
          </a:xfrm>
        </p:spPr>
        <p:txBody>
          <a:bodyPr/>
          <a:lstStyle/>
          <a:p>
            <a:r>
              <a:rPr lang="hu-HU" sz="3200" dirty="0"/>
              <a:t>Közösségi események szükségessége </a:t>
            </a: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870904"/>
              </p:ext>
            </p:extLst>
          </p:nvPr>
        </p:nvGraphicFramePr>
        <p:xfrm>
          <a:off x="628650" y="1898650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713" y="1438616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Szerinted, szükség van-e arra, hogy több közösségi esemény, a helyi kötődéseket erősítő program legyen lakókörnyezetében? (%)</a:t>
            </a:r>
          </a:p>
        </p:txBody>
      </p:sp>
      <p:sp>
        <p:nvSpPr>
          <p:cNvPr id="7" name="Szövegdoboz 6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</p:spTree>
    <p:extLst>
      <p:ext uri="{BB962C8B-B14F-4D97-AF65-F5344CB8AC3E}">
        <p14:creationId xmlns:p14="http://schemas.microsoft.com/office/powerpoint/2010/main" val="2009748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16963"/>
              </p:ext>
            </p:extLst>
          </p:nvPr>
        </p:nvGraphicFramePr>
        <p:xfrm>
          <a:off x="641713" y="1928272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/>
          <p:cNvSpPr txBox="1">
            <a:spLocks/>
          </p:cNvSpPr>
          <p:nvPr/>
        </p:nvSpPr>
        <p:spPr>
          <a:xfrm>
            <a:off x="628650" y="564708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3200"/>
              <a:t>Közösségi események szükségessége </a:t>
            </a:r>
            <a:endParaRPr lang="hu-HU" sz="3200" dirty="0"/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713" y="1438616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Szerinted, szükség van-e arra, hogy több közösségi esemény, a helyi kötődéseket erősítő program legyen lakókörnyezetében? (%)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</p:spTree>
    <p:extLst>
      <p:ext uri="{BB962C8B-B14F-4D97-AF65-F5344CB8AC3E}">
        <p14:creationId xmlns:p14="http://schemas.microsoft.com/office/powerpoint/2010/main" val="2720581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Térségi közös programok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527606"/>
              </p:ext>
            </p:extLst>
          </p:nvPr>
        </p:nvGraphicFramePr>
        <p:xfrm>
          <a:off x="641350" y="2033588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713" y="1438616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szükség lenne arra, hogy Szegvár-Árpádhalom-Derekegyház-Mágocs-Székkutas közösen szervezzen programokat a fiataloknak? (%)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41350" y="365126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dirty="0"/>
              <a:t>Térségi közös programok</a:t>
            </a:r>
          </a:p>
        </p:txBody>
      </p:sp>
    </p:spTree>
    <p:extLst>
      <p:ext uri="{BB962C8B-B14F-4D97-AF65-F5344CB8AC3E}">
        <p14:creationId xmlns:p14="http://schemas.microsoft.com/office/powerpoint/2010/main" val="1367281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350" y="129192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szükség lenne arra, hogy Szegvár-Árpádhalom-Derekegyház-Mágocs-Székkutas közösen szervezzen programokat a fiataloknak? (%)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41350" y="365126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/>
              <a:t>Térségi közös programok</a:t>
            </a:r>
            <a:endParaRPr lang="hu-HU" dirty="0"/>
          </a:p>
        </p:txBody>
      </p:sp>
      <p:graphicFrame>
        <p:nvGraphicFramePr>
          <p:cNvPr id="7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130137"/>
              </p:ext>
            </p:extLst>
          </p:nvPr>
        </p:nvGraphicFramePr>
        <p:xfrm>
          <a:off x="641713" y="1722632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835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programötletek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565135" y="94637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Milyen programokat kéne közösen szervezni? (szabadszavas válaszok)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n=72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3218967" y="4804999"/>
            <a:ext cx="3208714" cy="1014200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„Öt települési túra, Vándor parti (a helyi zenefelelősök bevonásával), Öt települési túraverseny, Öt települési foci torna (akár amatőr kiscsapatokkal is)”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568572" y="2626198"/>
            <a:ext cx="2809875" cy="6752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„Kirándulások”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3314699" y="1492723"/>
            <a:ext cx="2809875" cy="226695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</a:t>
            </a:r>
            <a:r>
              <a:rPr lang="hu-HU" dirty="0" err="1"/>
              <a:t>Bmx</a:t>
            </a:r>
            <a:r>
              <a:rPr lang="hu-HU" dirty="0"/>
              <a:t> verseny, </a:t>
            </a:r>
            <a:r>
              <a:rPr lang="hu-HU" dirty="0" err="1"/>
              <a:t>autos</a:t>
            </a:r>
            <a:r>
              <a:rPr lang="hu-HU" dirty="0"/>
              <a:t> bemutatok, </a:t>
            </a:r>
            <a:r>
              <a:rPr lang="hu-HU" dirty="0" err="1"/>
              <a:t>kresz</a:t>
            </a:r>
            <a:r>
              <a:rPr lang="hu-HU" dirty="0"/>
              <a:t> </a:t>
            </a:r>
            <a:r>
              <a:rPr lang="hu-HU" dirty="0" err="1"/>
              <a:t>szabalyok</a:t>
            </a:r>
            <a:r>
              <a:rPr lang="hu-HU" dirty="0"/>
              <a:t> </a:t>
            </a:r>
            <a:r>
              <a:rPr lang="hu-HU" dirty="0" err="1"/>
              <a:t>megismertetese</a:t>
            </a:r>
            <a:r>
              <a:rPr lang="hu-HU" dirty="0"/>
              <a:t>, zenes </a:t>
            </a:r>
            <a:r>
              <a:rPr lang="hu-HU" dirty="0" err="1"/>
              <a:t>rendezvenyek</a:t>
            </a:r>
            <a:r>
              <a:rPr lang="hu-HU" dirty="0"/>
              <a:t>, sport </a:t>
            </a:r>
            <a:r>
              <a:rPr lang="hu-HU" dirty="0" err="1"/>
              <a:t>foglalkozasok</a:t>
            </a:r>
            <a:r>
              <a:rPr lang="hu-HU" dirty="0"/>
              <a:t>.”</a:t>
            </a:r>
            <a:endParaRPr lang="hu-HU" sz="1200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3074042" y="3635149"/>
            <a:ext cx="3050532" cy="1187398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„Ifjúsági fesztivál, iskolás korú fiatalok csereprogramjai, hogy barátkozzanak és későbbre megmaradjon a kapcsolat.”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5981698" y="1492723"/>
            <a:ext cx="2952751" cy="159607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„Egy olyan eseményt tudok elképzelni, ahol az ismerkedés van előtérben és nem pedig a versengés.”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962" y="3423558"/>
            <a:ext cx="2952751" cy="2542493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„Először is </a:t>
            </a:r>
            <a:r>
              <a:rPr lang="hu-HU" sz="1200" dirty="0" err="1"/>
              <a:t>ismerkedős</a:t>
            </a:r>
            <a:r>
              <a:rPr lang="hu-HU" sz="1200" dirty="0"/>
              <a:t> programokat, a későbbiekben pedig a főbb érdeklődési körökből kiválasztani néhányat és azoknak megfelelő programokat szervezni. Az idősebbek körében valami </a:t>
            </a:r>
            <a:r>
              <a:rPr lang="hu-HU" sz="1200" dirty="0" err="1"/>
              <a:t>disco</a:t>
            </a:r>
            <a:r>
              <a:rPr lang="hu-HU" sz="1200" dirty="0"/>
              <a:t> jellegű bulit is meg lehetne valósítani.”</a:t>
            </a:r>
          </a:p>
        </p:txBody>
      </p:sp>
      <p:sp>
        <p:nvSpPr>
          <p:cNvPr id="12" name="Lekerekített téglalapbuborék 11"/>
          <p:cNvSpPr/>
          <p:nvPr/>
        </p:nvSpPr>
        <p:spPr>
          <a:xfrm>
            <a:off x="6228261" y="5333727"/>
            <a:ext cx="2809875" cy="1264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/>
              <a:t>Kerékpáros túrák szervezése a települések érintésével, Ismerkedős estek "teadélutánok", közös táborok</a:t>
            </a:r>
            <a:endParaRPr lang="hu-HU" sz="1600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6124574" y="2827542"/>
            <a:ext cx="2913562" cy="2397942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„Meccsek, szalonnasütések voltak régen. Fiatalokat érintően ezek sajnos elavult tevékenységek. Lehozni egy </a:t>
            </a:r>
            <a:r>
              <a:rPr lang="hu-HU" sz="1200" dirty="0" err="1"/>
              <a:t>közönségtalit</a:t>
            </a:r>
            <a:r>
              <a:rPr lang="hu-HU" sz="1200" dirty="0"/>
              <a:t> </a:t>
            </a:r>
            <a:r>
              <a:rPr lang="hu-HU" sz="1200" dirty="0" err="1"/>
              <a:t>zsozé</a:t>
            </a:r>
            <a:r>
              <a:rPr lang="hu-HU" sz="1200" dirty="0"/>
              <a:t> atyával, esetleg akiket ők követnek Tik-tokon ( nyilván bizonyos határokon belül, amit talán nem is nekünk kellene megszabni, hanem a fiatalok véleményére adni.)  Esetleg egy </a:t>
            </a:r>
            <a:r>
              <a:rPr lang="hu-HU" sz="1200" dirty="0" err="1"/>
              <a:t>vlogger</a:t>
            </a:r>
            <a:r>
              <a:rPr lang="hu-HU" sz="1200" dirty="0"/>
              <a:t>, egy </a:t>
            </a:r>
            <a:r>
              <a:rPr lang="hu-HU" sz="1200" dirty="0" err="1"/>
              <a:t>youtuber</a:t>
            </a:r>
            <a:r>
              <a:rPr lang="hu-HU" sz="1200" dirty="0"/>
              <a:t>!  (Ezek azok a </a:t>
            </a:r>
            <a:r>
              <a:rPr lang="hu-HU" sz="1200" dirty="0" err="1"/>
              <a:t>Scionfiction</a:t>
            </a:r>
            <a:r>
              <a:rPr lang="hu-HU" sz="1200" dirty="0"/>
              <a:t> figurák, akiket Ti régen úgy hívtatok hogy Bendegúz, </a:t>
            </a:r>
            <a:r>
              <a:rPr lang="hu-HU" sz="1200" dirty="0" err="1"/>
              <a:t>Nemecsek</a:t>
            </a:r>
            <a:r>
              <a:rPr lang="hu-HU" sz="1200" dirty="0"/>
              <a:t>, esetleg Linda, Bujtor, esetleg Kern, Koncz.)”</a:t>
            </a:r>
          </a:p>
        </p:txBody>
      </p:sp>
      <p:sp>
        <p:nvSpPr>
          <p:cNvPr id="14" name="Lekerekített téglalapbuborék 13"/>
          <p:cNvSpPr/>
          <p:nvPr/>
        </p:nvSpPr>
        <p:spPr>
          <a:xfrm>
            <a:off x="104506" y="1338737"/>
            <a:ext cx="2610498" cy="1101158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„</a:t>
            </a:r>
            <a:r>
              <a:rPr lang="hu-HU" sz="1400" dirty="0" err="1"/>
              <a:t>Football</a:t>
            </a:r>
            <a:r>
              <a:rPr lang="hu-HU" sz="1400" dirty="0"/>
              <a:t> meccs,  játékok, vetélkedők. Közös torna. Közös sütögetés, evés, ivás. Beszélgetés.</a:t>
            </a:r>
          </a:p>
        </p:txBody>
      </p:sp>
      <p:sp>
        <p:nvSpPr>
          <p:cNvPr id="15" name="Lekerekített téglalapbuborék 14"/>
          <p:cNvSpPr/>
          <p:nvPr/>
        </p:nvSpPr>
        <p:spPr>
          <a:xfrm>
            <a:off x="1922824" y="5646857"/>
            <a:ext cx="3081255" cy="109699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„Környező településeken vagy helyben is szórakozási lehetőséget biztositani ,hátha más településről is jönnének...”</a:t>
            </a:r>
          </a:p>
        </p:txBody>
      </p:sp>
    </p:spTree>
    <p:extLst>
      <p:ext uri="{BB962C8B-B14F-4D97-AF65-F5344CB8AC3E}">
        <p14:creationId xmlns:p14="http://schemas.microsoft.com/office/powerpoint/2010/main" val="351395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Lakóhely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030893"/>
              </p:ext>
            </p:extLst>
          </p:nvPr>
        </p:nvGraphicFramePr>
        <p:xfrm>
          <a:off x="628650" y="1984919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/>
          <p:nvPr/>
        </p:nvSpPr>
        <p:spPr>
          <a:xfrm>
            <a:off x="628650" y="1100777"/>
            <a:ext cx="801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rPr>
              <a:t>Az elemzésbe bevont fiatalok száma: 216 fő. Jelen dia azon települések eloszlását mutatja, ahol a fiatalok jelenleg élnek. A későbbi diákon az egyes kérdéseket településenként ábrázoljuk. 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189407" y="113849"/>
            <a:ext cx="87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1157235" y="575580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2406915" y="575580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3699704" y="575083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4949384" y="575083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5" name="Szövegdoboz 14"/>
          <p:cNvSpPr txBox="1"/>
          <p:nvPr/>
        </p:nvSpPr>
        <p:spPr>
          <a:xfrm flipH="1">
            <a:off x="6242173" y="575083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6" name="Szövegdoboz 15"/>
          <p:cNvSpPr txBox="1"/>
          <p:nvPr/>
        </p:nvSpPr>
        <p:spPr>
          <a:xfrm flipH="1">
            <a:off x="7534962" y="575083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</p:spTree>
    <p:extLst>
      <p:ext uri="{BB962C8B-B14F-4D97-AF65-F5344CB8AC3E}">
        <p14:creationId xmlns:p14="http://schemas.microsoft.com/office/powerpoint/2010/main" val="1458498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Térségi közös programok szükségtelensége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41713" y="1438616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Miért nincs szükség közös programokra? (szabadszavas válaszok)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n=16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1460383" y="2039072"/>
            <a:ext cx="2898267" cy="11060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„Elsőként falun belül kellene ezt a helyzetet megoldani.”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5337537" y="1767297"/>
            <a:ext cx="2737958" cy="1396004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</a:t>
            </a:r>
            <a:r>
              <a:rPr lang="hu-HU" dirty="0"/>
              <a:t>Kevés lenne az </a:t>
            </a:r>
            <a:r>
              <a:rPr lang="hu-HU" dirty="0" err="1"/>
              <a:t>erdeklodes</a:t>
            </a:r>
            <a:r>
              <a:rPr lang="hu-HU" dirty="0"/>
              <a:t>, </a:t>
            </a:r>
            <a:r>
              <a:rPr lang="hu-HU" dirty="0" err="1"/>
              <a:t>nehez</a:t>
            </a:r>
            <a:r>
              <a:rPr lang="hu-HU" dirty="0"/>
              <a:t> </a:t>
            </a:r>
            <a:r>
              <a:rPr lang="hu-HU" dirty="0" err="1"/>
              <a:t>osszehozni</a:t>
            </a:r>
            <a:r>
              <a:rPr lang="hu-HU" dirty="0"/>
              <a:t>”</a:t>
            </a:r>
            <a:endParaRPr lang="hu-HU" sz="1200" dirty="0"/>
          </a:p>
        </p:txBody>
      </p:sp>
      <p:sp>
        <p:nvSpPr>
          <p:cNvPr id="11" name="Lekerekített téglalapbuborék 10"/>
          <p:cNvSpPr/>
          <p:nvPr/>
        </p:nvSpPr>
        <p:spPr>
          <a:xfrm>
            <a:off x="2762543" y="3222201"/>
            <a:ext cx="3050532" cy="1124754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„Mert minden helynek megvan a maga kis elképzelése és esélyes hogy nem tudnák összehozni a közös programokat.”</a:t>
            </a:r>
          </a:p>
        </p:txBody>
      </p:sp>
      <p:sp>
        <p:nvSpPr>
          <p:cNvPr id="12" name="Lekerekített téglalapbuborék 11"/>
          <p:cNvSpPr/>
          <p:nvPr/>
        </p:nvSpPr>
        <p:spPr>
          <a:xfrm>
            <a:off x="6000980" y="3098122"/>
            <a:ext cx="2952751" cy="159607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„Mert nem a kistérségi közösködés a kulcs a helyi kohézió és helyben tartás vonatkozásában.”</a:t>
            </a:r>
          </a:p>
        </p:txBody>
      </p:sp>
      <p:sp>
        <p:nvSpPr>
          <p:cNvPr id="13" name="Lekerekített téglalapbuborék 12"/>
          <p:cNvSpPr/>
          <p:nvPr/>
        </p:nvSpPr>
        <p:spPr>
          <a:xfrm>
            <a:off x="11160" y="3222201"/>
            <a:ext cx="2952751" cy="2542493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„Mert nincs sok fiatal a kis falvakban és nem érnek rá programozni vadidegenekkel. Ha van egy kis időnk azt inkább a családdal, barátokkal töltjük. Arra meg elég lenne pár jó hely ahova be lehet ülni beszélgetni.”</a:t>
            </a:r>
          </a:p>
        </p:txBody>
      </p:sp>
      <p:sp>
        <p:nvSpPr>
          <p:cNvPr id="17" name="Lekerekített téglalapbuborék 16"/>
          <p:cNvSpPr/>
          <p:nvPr/>
        </p:nvSpPr>
        <p:spPr>
          <a:xfrm>
            <a:off x="1307238" y="5588984"/>
            <a:ext cx="3081255" cy="1096996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„Nem kell nagyban gondolkodni, elsőnek a pici is elég lenne.”</a:t>
            </a:r>
          </a:p>
        </p:txBody>
      </p:sp>
      <p:sp>
        <p:nvSpPr>
          <p:cNvPr id="19" name="Lekerekített téglalapbuborék 18"/>
          <p:cNvSpPr/>
          <p:nvPr/>
        </p:nvSpPr>
        <p:spPr>
          <a:xfrm>
            <a:off x="5903199" y="5535490"/>
            <a:ext cx="3050532" cy="1124754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„Mindenhol saját programra van szükség..”</a:t>
            </a:r>
          </a:p>
        </p:txBody>
      </p:sp>
      <p:sp>
        <p:nvSpPr>
          <p:cNvPr id="18" name="Lekerekített téglalapbuborék 17"/>
          <p:cNvSpPr/>
          <p:nvPr/>
        </p:nvSpPr>
        <p:spPr>
          <a:xfrm>
            <a:off x="4035679" y="4405330"/>
            <a:ext cx="2809875" cy="143271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„Mert Székkutason is van elég fiatal, fogjunk össze mi, akik ismerjük egymást, és a falunkat. Illetve egy programot az a tény is kedvezővé tesz, hogy helyben van, nem kell utazni.</a:t>
            </a:r>
          </a:p>
        </p:txBody>
      </p:sp>
    </p:spTree>
    <p:extLst>
      <p:ext uri="{BB962C8B-B14F-4D97-AF65-F5344CB8AC3E}">
        <p14:creationId xmlns:p14="http://schemas.microsoft.com/office/powerpoint/2010/main" val="1827721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84972" y="4402999"/>
            <a:ext cx="3181350" cy="561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76223402-5594-4741-9C02-9BFBD43DA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68037"/>
              </p:ext>
            </p:extLst>
          </p:nvPr>
        </p:nvGraphicFramePr>
        <p:xfrm>
          <a:off x="199159" y="1416524"/>
          <a:ext cx="4123459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églalap 3"/>
          <p:cNvSpPr/>
          <p:nvPr/>
        </p:nvSpPr>
        <p:spPr>
          <a:xfrm>
            <a:off x="4010026" y="1416524"/>
            <a:ext cx="4934816" cy="4465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02A1798-BC70-4D89-A70D-4FB1D052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5029"/>
            <a:ext cx="7886700" cy="735651"/>
          </a:xfrm>
        </p:spPr>
        <p:txBody>
          <a:bodyPr/>
          <a:lstStyle/>
          <a:p>
            <a:r>
              <a:rPr lang="hu-HU" dirty="0"/>
              <a:t>Véleménykinyilvánítás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92D0FF7-61BE-4694-93EF-32248670A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806402"/>
              </p:ext>
            </p:extLst>
          </p:nvPr>
        </p:nvGraphicFramePr>
        <p:xfrm>
          <a:off x="4322618" y="1631596"/>
          <a:ext cx="4622223" cy="38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doboz 6"/>
          <p:cNvSpPr txBox="1"/>
          <p:nvPr/>
        </p:nvSpPr>
        <p:spPr>
          <a:xfrm flipH="1">
            <a:off x="1836981" y="5543550"/>
            <a:ext cx="847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N=111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6113959" y="5543550"/>
            <a:ext cx="72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n=51</a:t>
            </a:r>
          </a:p>
        </p:txBody>
      </p:sp>
      <p:sp>
        <p:nvSpPr>
          <p:cNvPr id="10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49" y="938499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Szeretnéd-e időnként elmondani ötleteidet, véleményedet a város vezetésének/döntéshozóinak? (%)</a:t>
            </a:r>
          </a:p>
        </p:txBody>
      </p:sp>
      <p:sp>
        <p:nvSpPr>
          <p:cNvPr id="12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3963523" y="1398399"/>
            <a:ext cx="4981318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400" i="1" dirty="0"/>
              <a:t>Milyen formában tennéd meg ezt a legszívesebben? (%)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31181" y="195849"/>
            <a:ext cx="92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n=129</a:t>
            </a:r>
          </a:p>
        </p:txBody>
      </p:sp>
    </p:spTree>
    <p:extLst>
      <p:ext uri="{BB962C8B-B14F-4D97-AF65-F5344CB8AC3E}">
        <p14:creationId xmlns:p14="http://schemas.microsoft.com/office/powerpoint/2010/main" val="3464762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Települési ifjúság önképe, jövőképe</a:t>
            </a:r>
          </a:p>
        </p:txBody>
      </p:sp>
    </p:spTree>
    <p:extLst>
      <p:ext uri="{BB962C8B-B14F-4D97-AF65-F5344CB8AC3E}">
        <p14:creationId xmlns:p14="http://schemas.microsoft.com/office/powerpoint/2010/main" val="3648873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Térségi fiatalok tulajdonságai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194015"/>
              </p:ext>
            </p:extLst>
          </p:nvPr>
        </p:nvGraphicFramePr>
        <p:xfrm>
          <a:off x="538214" y="1661362"/>
          <a:ext cx="7886700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 flipH="1">
            <a:off x="5205046" y="76518"/>
            <a:ext cx="393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rgbClr val="FF0000"/>
                </a:solidFill>
              </a:rPr>
              <a:t>Figyelmeztetés: elemszám csökkenés! </a:t>
            </a:r>
            <a:r>
              <a:rPr lang="hu-HU" sz="1600" dirty="0"/>
              <a:t>n=110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75657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milyenek a fiatalok a </a:t>
            </a:r>
            <a:r>
              <a:rPr lang="hu-HU" sz="1600" i="1" dirty="0" err="1"/>
              <a:t>környezetedben</a:t>
            </a:r>
            <a:r>
              <a:rPr lang="hu-HU" sz="1600" i="1" dirty="0"/>
              <a:t>? (%)</a:t>
            </a:r>
          </a:p>
        </p:txBody>
      </p:sp>
    </p:spTree>
    <p:extLst>
      <p:ext uri="{BB962C8B-B14F-4D97-AF65-F5344CB8AC3E}">
        <p14:creationId xmlns:p14="http://schemas.microsoft.com/office/powerpoint/2010/main" val="527612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fiatalok tulajdonságai</a:t>
            </a:r>
            <a:br>
              <a:rPr lang="hu-HU" dirty="0"/>
            </a:br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75657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milyenek a fiatalok a </a:t>
            </a:r>
            <a:r>
              <a:rPr lang="hu-HU" sz="1600" i="1" dirty="0" err="1"/>
              <a:t>környezetedben</a:t>
            </a:r>
            <a:r>
              <a:rPr lang="hu-HU" sz="1600" i="1" dirty="0"/>
              <a:t>? (%)</a:t>
            </a:r>
          </a:p>
        </p:txBody>
      </p:sp>
      <p:graphicFrame>
        <p:nvGraphicFramePr>
          <p:cNvPr id="5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796144"/>
              </p:ext>
            </p:extLst>
          </p:nvPr>
        </p:nvGraphicFramePr>
        <p:xfrm>
          <a:off x="0" y="2081351"/>
          <a:ext cx="1894949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263476"/>
              </p:ext>
            </p:extLst>
          </p:nvPr>
        </p:nvGraphicFramePr>
        <p:xfrm>
          <a:off x="1860619" y="2081352"/>
          <a:ext cx="1933680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670515"/>
              </p:ext>
            </p:extLst>
          </p:nvPr>
        </p:nvGraphicFramePr>
        <p:xfrm>
          <a:off x="3691093" y="2081351"/>
          <a:ext cx="1796144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372363"/>
              </p:ext>
            </p:extLst>
          </p:nvPr>
        </p:nvGraphicFramePr>
        <p:xfrm>
          <a:off x="5450707" y="2081352"/>
          <a:ext cx="1795767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831389"/>
              </p:ext>
            </p:extLst>
          </p:nvPr>
        </p:nvGraphicFramePr>
        <p:xfrm>
          <a:off x="7210320" y="2081351"/>
          <a:ext cx="1933680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ím 1"/>
          <p:cNvSpPr txBox="1">
            <a:spLocks/>
          </p:cNvSpPr>
          <p:nvPr/>
        </p:nvSpPr>
        <p:spPr>
          <a:xfrm>
            <a:off x="0" y="1711308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Szegvár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810116" y="1706846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Nagymágocs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3713651" y="1696875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Székkutas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5487237" y="1706845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Derekegyház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7246474" y="1704613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Árpádhalom</a:t>
            </a:r>
          </a:p>
        </p:txBody>
      </p:sp>
      <p:sp>
        <p:nvSpPr>
          <p:cNvPr id="19" name="Szövegdoboz 18"/>
          <p:cNvSpPr txBox="1"/>
          <p:nvPr/>
        </p:nvSpPr>
        <p:spPr>
          <a:xfrm flipH="1">
            <a:off x="810716" y="648888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n=43</a:t>
            </a:r>
          </a:p>
        </p:txBody>
      </p:sp>
      <p:sp>
        <p:nvSpPr>
          <p:cNvPr id="20" name="Szövegdoboz 19"/>
          <p:cNvSpPr txBox="1"/>
          <p:nvPr/>
        </p:nvSpPr>
        <p:spPr>
          <a:xfrm flipH="1">
            <a:off x="2492471" y="648888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n=16</a:t>
            </a:r>
          </a:p>
        </p:txBody>
      </p:sp>
      <p:sp>
        <p:nvSpPr>
          <p:cNvPr id="21" name="Szövegdoboz 20"/>
          <p:cNvSpPr txBox="1"/>
          <p:nvPr/>
        </p:nvSpPr>
        <p:spPr>
          <a:xfrm flipH="1">
            <a:off x="4277628" y="648391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n=19</a:t>
            </a:r>
          </a:p>
        </p:txBody>
      </p:sp>
      <p:sp>
        <p:nvSpPr>
          <p:cNvPr id="22" name="Szövegdoboz 21"/>
          <p:cNvSpPr txBox="1"/>
          <p:nvPr/>
        </p:nvSpPr>
        <p:spPr>
          <a:xfrm flipH="1">
            <a:off x="6124579" y="648391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n=18</a:t>
            </a:r>
          </a:p>
        </p:txBody>
      </p:sp>
      <p:sp>
        <p:nvSpPr>
          <p:cNvPr id="23" name="Szövegdoboz 22"/>
          <p:cNvSpPr txBox="1"/>
          <p:nvPr/>
        </p:nvSpPr>
        <p:spPr>
          <a:xfrm flipH="1">
            <a:off x="7898606" y="648391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926101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Jövő – 5 év múlva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512861"/>
              </p:ext>
            </p:extLst>
          </p:nvPr>
        </p:nvGraphicFramePr>
        <p:xfrm>
          <a:off x="628650" y="1711308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6121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képzeled el a jövődet 5 év múlva?(%)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18118" y="202845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n=44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265431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18118" y="324403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386941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n=18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18118" y="442596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1270463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Jövő – 10 év múlva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86184"/>
              </p:ext>
            </p:extLst>
          </p:nvPr>
        </p:nvGraphicFramePr>
        <p:xfrm>
          <a:off x="628650" y="1711308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6121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Hol képzeled el a jövődet 10 év múlva?(%)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18118" y="197446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n=44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260032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18118" y="319004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381543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n=18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18118" y="442596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25781653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Letelepedés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6121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Mire lenne szükséged ahhoz, hogy azon a településen maradj, ahol most élsz? (szabadszavas válaszok)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5205046" y="76518"/>
            <a:ext cx="393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/>
              <a:t>n=107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1460383" y="2039072"/>
            <a:ext cx="2898267" cy="11060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„Település fejlesztésre minden téren.”</a:t>
            </a:r>
          </a:p>
        </p:txBody>
      </p:sp>
      <p:sp>
        <p:nvSpPr>
          <p:cNvPr id="7" name="Lekerekített téglalapbuborék 6"/>
          <p:cNvSpPr/>
          <p:nvPr/>
        </p:nvSpPr>
        <p:spPr>
          <a:xfrm>
            <a:off x="5337537" y="1389385"/>
            <a:ext cx="3374384" cy="1773916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„Éltem az első kerületben Budán… Gusztustalan, büdös, koszos, dohos, szmogos élettelen </a:t>
            </a:r>
            <a:r>
              <a:rPr lang="hu-HU" sz="1200" dirty="0" err="1"/>
              <a:t>sz</a:t>
            </a:r>
            <a:r>
              <a:rPr lang="hu-HU" sz="1200" dirty="0"/>
              <a:t>*r, amitől mindenki hasra esik. Itthon meg a szomszédom az erdő, ahol tó van és felkelő Napsugarak. Kell ennél több? Kell!  Szükségszerű egy fiatal vezetés, kötelező embereket ide telepíteni, újra indítani az iskolát.”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2762543" y="3222201"/>
            <a:ext cx="3050532" cy="1124754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„Munkalehetőség”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6000980" y="3098122"/>
            <a:ext cx="2952751" cy="1596077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„Újfaluba játszótér, új közösségi terek, mozi, lehetne valahol strand (nekem a természetes víz is jó), nagy zöld terület a focipálya helyett a falunapnak/egyéb rendezvénynek, rendes cukrászda.”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11160" y="3222201"/>
            <a:ext cx="2952751" cy="2542493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„Versenyképes fizetéssel munkalehetőség vagy saját vállalkozás beindításának támogatása, helyben maradjon az óvoda, iskola. Ezek színvonala jó legyen.”</a:t>
            </a:r>
          </a:p>
        </p:txBody>
      </p:sp>
      <p:sp>
        <p:nvSpPr>
          <p:cNvPr id="12" name="Lekerekített téglalapbuborék 11"/>
          <p:cNvSpPr/>
          <p:nvPr/>
        </p:nvSpPr>
        <p:spPr>
          <a:xfrm>
            <a:off x="6000980" y="5561226"/>
            <a:ext cx="3050532" cy="1124754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„Munkalehetőség, több szórakozási, kikapcsolódási lehetőség.”</a:t>
            </a:r>
          </a:p>
        </p:txBody>
      </p:sp>
      <p:sp>
        <p:nvSpPr>
          <p:cNvPr id="13" name="Lekerekített téglalapbuborék 12"/>
          <p:cNvSpPr/>
          <p:nvPr/>
        </p:nvSpPr>
        <p:spPr>
          <a:xfrm>
            <a:off x="3932599" y="4395473"/>
            <a:ext cx="2809875" cy="143271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„Számomra minden adott ahhoz, hogy a településen maradjak.”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1307238" y="5416062"/>
            <a:ext cx="4370081" cy="1269918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/>
              <a:t>„Röviden fogalmazva élhető helyre. Ahol tudok anyagi biztonságot teremteni magamnak és a családnak. Nagyon kevés a munka ezen </a:t>
            </a:r>
            <a:r>
              <a:rPr lang="hu-HU" sz="1100" dirty="0" err="1"/>
              <a:t>térségben,ami</a:t>
            </a:r>
            <a:r>
              <a:rPr lang="hu-HU" sz="1100" dirty="0"/>
              <a:t> van pedig ,nagyon keveset fizet. Illetve semmilyen kikapcsolódási lehetőség nincs a </a:t>
            </a:r>
            <a:r>
              <a:rPr lang="hu-HU" sz="1100" dirty="0" err="1"/>
              <a:t>térségünkben,utazni</a:t>
            </a:r>
            <a:r>
              <a:rPr lang="hu-HU" sz="1100" dirty="0"/>
              <a:t> kell hozzá. Ami pedig a belterületi utainkat illeti ,</a:t>
            </a:r>
            <a:r>
              <a:rPr lang="hu-HU" sz="1100" dirty="0" err="1"/>
              <a:t>szégyen,hogy</a:t>
            </a:r>
            <a:r>
              <a:rPr lang="hu-HU" sz="1100" dirty="0"/>
              <a:t> 2021ben azon kell izgulnom minden nap ,hogy ne szakadjon ki valami a kocsi futóműjéből a hatalmas kátyúk miatt.”</a:t>
            </a:r>
          </a:p>
        </p:txBody>
      </p:sp>
    </p:spTree>
    <p:extLst>
      <p:ext uri="{BB962C8B-B14F-4D97-AF65-F5344CB8AC3E}">
        <p14:creationId xmlns:p14="http://schemas.microsoft.com/office/powerpoint/2010/main" val="1341303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Biztos megélhetés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38140"/>
              </p:ext>
            </p:extLst>
          </p:nvPr>
        </p:nvGraphicFramePr>
        <p:xfrm>
          <a:off x="628650" y="1771894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6121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lesz-e a településen, ahol élsz hosszútávon biztos megélhetésed?(%)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5205046" y="76518"/>
            <a:ext cx="393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/>
              <a:t>n=110</a:t>
            </a:r>
          </a:p>
        </p:txBody>
      </p:sp>
    </p:spTree>
    <p:extLst>
      <p:ext uri="{BB962C8B-B14F-4D97-AF65-F5344CB8AC3E}">
        <p14:creationId xmlns:p14="http://schemas.microsoft.com/office/powerpoint/2010/main" val="962925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Biztos megélhetés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11743"/>
              </p:ext>
            </p:extLst>
          </p:nvPr>
        </p:nvGraphicFramePr>
        <p:xfrm>
          <a:off x="628650" y="1771894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61214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lesz-e a településen, ahol élsz hosszútávon biztos megélhetésed?(%)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218118" y="207494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n=44</a:t>
            </a:r>
          </a:p>
        </p:txBody>
      </p:sp>
      <p:sp>
        <p:nvSpPr>
          <p:cNvPr id="9" name="Szövegdoboz 8"/>
          <p:cNvSpPr txBox="1"/>
          <p:nvPr/>
        </p:nvSpPr>
        <p:spPr>
          <a:xfrm flipH="1">
            <a:off x="8218118" y="2746065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n=16</a:t>
            </a:r>
          </a:p>
        </p:txBody>
      </p:sp>
      <p:sp>
        <p:nvSpPr>
          <p:cNvPr id="10" name="Szövegdoboz 9"/>
          <p:cNvSpPr txBox="1"/>
          <p:nvPr/>
        </p:nvSpPr>
        <p:spPr>
          <a:xfrm flipH="1">
            <a:off x="8218118" y="3417182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18118" y="408829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n=18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18118" y="475941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10172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915430"/>
              </p:ext>
            </p:extLst>
          </p:nvPr>
        </p:nvGraphicFramePr>
        <p:xfrm>
          <a:off x="628650" y="1579971"/>
          <a:ext cx="7886700" cy="424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 flipH="1">
            <a:off x="8271704" y="186307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71704" y="242809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71704" y="299310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71704" y="355812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8271704" y="4131343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5" name="Szövegdoboz 14"/>
          <p:cNvSpPr txBox="1"/>
          <p:nvPr/>
        </p:nvSpPr>
        <p:spPr>
          <a:xfrm flipH="1">
            <a:off x="8271704" y="469635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628650" y="365126"/>
            <a:ext cx="7886700" cy="735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/>
              <a:t>Lakóhelyen tartózkodás ideje</a:t>
            </a:r>
            <a:endParaRPr lang="hu-HU" dirty="0"/>
          </a:p>
        </p:txBody>
      </p:sp>
      <p:sp>
        <p:nvSpPr>
          <p:cNvPr id="17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095546"/>
            <a:ext cx="3587750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Mióta élsz a településen?(%)</a:t>
            </a:r>
          </a:p>
        </p:txBody>
      </p:sp>
      <p:sp>
        <p:nvSpPr>
          <p:cNvPr id="18" name="Szövegdoboz 17"/>
          <p:cNvSpPr txBox="1"/>
          <p:nvPr/>
        </p:nvSpPr>
        <p:spPr>
          <a:xfrm flipH="1">
            <a:off x="8171941" y="113849"/>
            <a:ext cx="88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</p:spTree>
    <p:extLst>
      <p:ext uri="{BB962C8B-B14F-4D97-AF65-F5344CB8AC3E}">
        <p14:creationId xmlns:p14="http://schemas.microsoft.com/office/powerpoint/2010/main" val="1362149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924124"/>
              </p:ext>
            </p:extLst>
          </p:nvPr>
        </p:nvGraphicFramePr>
        <p:xfrm>
          <a:off x="628650" y="1560878"/>
          <a:ext cx="7886700" cy="4699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</p:spPr>
        <p:txBody>
          <a:bodyPr/>
          <a:lstStyle/>
          <a:p>
            <a:r>
              <a:rPr lang="hu-HU" dirty="0"/>
              <a:t>A térségi fiatalok problémái </a:t>
            </a:r>
          </a:p>
        </p:txBody>
      </p:sp>
      <p:sp>
        <p:nvSpPr>
          <p:cNvPr id="8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45323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mik tartoznak ma a </a:t>
            </a:r>
            <a:r>
              <a:rPr lang="hu-HU" sz="1600" i="1" dirty="0" err="1"/>
              <a:t>környezetedben</a:t>
            </a:r>
            <a:r>
              <a:rPr lang="hu-HU" sz="1600" i="1" dirty="0"/>
              <a:t> élő fiatalok legnagyobb problémái közé? Maximum 3 problémát jelölj!? (%)</a:t>
            </a:r>
          </a:p>
        </p:txBody>
      </p:sp>
    </p:spTree>
    <p:extLst>
      <p:ext uri="{BB962C8B-B14F-4D97-AF65-F5344CB8AC3E}">
        <p14:creationId xmlns:p14="http://schemas.microsoft.com/office/powerpoint/2010/main" val="2953343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fiatalok problémái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975657"/>
            <a:ext cx="7706104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hu-HU" sz="1600" i="1" dirty="0"/>
              <a:t>Szerinted mik tartoznak ma a </a:t>
            </a:r>
            <a:r>
              <a:rPr lang="hu-HU" sz="1600" i="1" dirty="0" err="1"/>
              <a:t>környezetedben</a:t>
            </a:r>
            <a:r>
              <a:rPr lang="hu-HU" sz="1600" i="1" dirty="0"/>
              <a:t> élő fiatalok legnagyobb problémái közé? Maximum 3 problémát jelölj!? (%)</a:t>
            </a:r>
          </a:p>
        </p:txBody>
      </p:sp>
      <p:graphicFrame>
        <p:nvGraphicFramePr>
          <p:cNvPr id="5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251566"/>
              </p:ext>
            </p:extLst>
          </p:nvPr>
        </p:nvGraphicFramePr>
        <p:xfrm>
          <a:off x="0" y="2081351"/>
          <a:ext cx="1894949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616571"/>
              </p:ext>
            </p:extLst>
          </p:nvPr>
        </p:nvGraphicFramePr>
        <p:xfrm>
          <a:off x="1860619" y="2081352"/>
          <a:ext cx="1933680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9678"/>
              </p:ext>
            </p:extLst>
          </p:nvPr>
        </p:nvGraphicFramePr>
        <p:xfrm>
          <a:off x="3691093" y="2081351"/>
          <a:ext cx="1796144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58015"/>
              </p:ext>
            </p:extLst>
          </p:nvPr>
        </p:nvGraphicFramePr>
        <p:xfrm>
          <a:off x="5450707" y="2081352"/>
          <a:ext cx="1795767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280180"/>
              </p:ext>
            </p:extLst>
          </p:nvPr>
        </p:nvGraphicFramePr>
        <p:xfrm>
          <a:off x="7210320" y="2081351"/>
          <a:ext cx="1933680" cy="45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ím 1"/>
          <p:cNvSpPr txBox="1">
            <a:spLocks/>
          </p:cNvSpPr>
          <p:nvPr/>
        </p:nvSpPr>
        <p:spPr>
          <a:xfrm>
            <a:off x="0" y="1711308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Szegvár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810116" y="1706846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Nagymágocs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3713651" y="1696875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Székkutas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5487237" y="1706845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Derekegyház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7246474" y="1704613"/>
            <a:ext cx="1860619" cy="37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/>
              <a:t>Árpádhalom</a:t>
            </a:r>
          </a:p>
        </p:txBody>
      </p:sp>
      <p:sp>
        <p:nvSpPr>
          <p:cNvPr id="19" name="Szövegdoboz 18"/>
          <p:cNvSpPr txBox="1"/>
          <p:nvPr/>
        </p:nvSpPr>
        <p:spPr>
          <a:xfrm flipH="1">
            <a:off x="810716" y="648888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n=43</a:t>
            </a:r>
          </a:p>
        </p:txBody>
      </p:sp>
      <p:sp>
        <p:nvSpPr>
          <p:cNvPr id="20" name="Szövegdoboz 19"/>
          <p:cNvSpPr txBox="1"/>
          <p:nvPr/>
        </p:nvSpPr>
        <p:spPr>
          <a:xfrm flipH="1">
            <a:off x="2492471" y="6488887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n=16</a:t>
            </a:r>
          </a:p>
        </p:txBody>
      </p:sp>
      <p:sp>
        <p:nvSpPr>
          <p:cNvPr id="21" name="Szövegdoboz 20"/>
          <p:cNvSpPr txBox="1"/>
          <p:nvPr/>
        </p:nvSpPr>
        <p:spPr>
          <a:xfrm flipH="1">
            <a:off x="4277628" y="648391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n=19</a:t>
            </a:r>
          </a:p>
        </p:txBody>
      </p:sp>
      <p:sp>
        <p:nvSpPr>
          <p:cNvPr id="22" name="Szövegdoboz 21"/>
          <p:cNvSpPr txBox="1"/>
          <p:nvPr/>
        </p:nvSpPr>
        <p:spPr>
          <a:xfrm flipH="1">
            <a:off x="6124579" y="6483918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n=18</a:t>
            </a:r>
          </a:p>
        </p:txBody>
      </p:sp>
      <p:sp>
        <p:nvSpPr>
          <p:cNvPr id="23" name="Szövegdoboz 22"/>
          <p:cNvSpPr txBox="1"/>
          <p:nvPr/>
        </p:nvSpPr>
        <p:spPr>
          <a:xfrm flipH="1">
            <a:off x="7898606" y="648391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n=12</a:t>
            </a:r>
          </a:p>
        </p:txBody>
      </p:sp>
    </p:spTree>
    <p:extLst>
      <p:ext uri="{BB962C8B-B14F-4D97-AF65-F5344CB8AC3E}">
        <p14:creationId xmlns:p14="http://schemas.microsoft.com/office/powerpoint/2010/main" val="18985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182166"/>
              </p:ext>
            </p:extLst>
          </p:nvPr>
        </p:nvGraphicFramePr>
        <p:xfrm>
          <a:off x="628650" y="1606550"/>
          <a:ext cx="7886700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 flipH="1">
            <a:off x="8171941" y="113849"/>
            <a:ext cx="88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5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49" y="1108984"/>
            <a:ext cx="7008097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</a:t>
            </a:r>
            <a:r>
              <a:rPr lang="hu-HU" sz="1600" i="1" dirty="0"/>
              <a:t>nemed</a:t>
            </a:r>
            <a:r>
              <a:rPr lang="it-IT" sz="1600" i="1" dirty="0"/>
              <a:t>?</a:t>
            </a:r>
            <a:r>
              <a:rPr lang="hu-HU" sz="1600" i="1" dirty="0"/>
              <a:t> (%)</a:t>
            </a:r>
          </a:p>
        </p:txBody>
      </p:sp>
      <p:sp>
        <p:nvSpPr>
          <p:cNvPr id="6" name="Cím 1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5651"/>
          </a:xfrm>
        </p:spPr>
        <p:txBody>
          <a:bodyPr/>
          <a:lstStyle/>
          <a:p>
            <a:r>
              <a:rPr lang="hu-HU" dirty="0"/>
              <a:t>Nemi eloszlás</a:t>
            </a:r>
          </a:p>
        </p:txBody>
      </p:sp>
    </p:spTree>
    <p:extLst>
      <p:ext uri="{BB962C8B-B14F-4D97-AF65-F5344CB8AC3E}">
        <p14:creationId xmlns:p14="http://schemas.microsoft.com/office/powerpoint/2010/main" val="71499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8171941" y="113849"/>
            <a:ext cx="88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3855919"/>
              </p:ext>
            </p:extLst>
          </p:nvPr>
        </p:nvGraphicFramePr>
        <p:xfrm>
          <a:off x="628650" y="1397000"/>
          <a:ext cx="7886700" cy="4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49" y="1108984"/>
            <a:ext cx="7008097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</a:t>
            </a:r>
            <a:r>
              <a:rPr lang="hu-HU" sz="1600" i="1" dirty="0"/>
              <a:t>nemed</a:t>
            </a:r>
            <a:r>
              <a:rPr lang="it-IT" sz="1600" i="1" dirty="0"/>
              <a:t>?</a:t>
            </a:r>
            <a:r>
              <a:rPr lang="hu-HU" sz="1600" i="1" dirty="0"/>
              <a:t> (%)</a:t>
            </a:r>
          </a:p>
        </p:txBody>
      </p:sp>
      <p:sp>
        <p:nvSpPr>
          <p:cNvPr id="11" name="Szövegdoboz 10"/>
          <p:cNvSpPr txBox="1"/>
          <p:nvPr/>
        </p:nvSpPr>
        <p:spPr>
          <a:xfrm flipH="1">
            <a:off x="8271704" y="169325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n=99</a:t>
            </a:r>
          </a:p>
        </p:txBody>
      </p:sp>
      <p:sp>
        <p:nvSpPr>
          <p:cNvPr id="12" name="Szövegdoboz 11"/>
          <p:cNvSpPr txBox="1"/>
          <p:nvPr/>
        </p:nvSpPr>
        <p:spPr>
          <a:xfrm flipH="1">
            <a:off x="8271704" y="225827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3" name="Szövegdoboz 12"/>
          <p:cNvSpPr txBox="1"/>
          <p:nvPr/>
        </p:nvSpPr>
        <p:spPr>
          <a:xfrm flipH="1">
            <a:off x="8271704" y="2823289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n=32</a:t>
            </a:r>
          </a:p>
        </p:txBody>
      </p:sp>
      <p:sp>
        <p:nvSpPr>
          <p:cNvPr id="14" name="Szövegdoboz 13"/>
          <p:cNvSpPr txBox="1"/>
          <p:nvPr/>
        </p:nvSpPr>
        <p:spPr>
          <a:xfrm flipH="1">
            <a:off x="8271704" y="3388304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n=29</a:t>
            </a:r>
          </a:p>
        </p:txBody>
      </p:sp>
      <p:sp>
        <p:nvSpPr>
          <p:cNvPr id="15" name="Szövegdoboz 14"/>
          <p:cNvSpPr txBox="1"/>
          <p:nvPr/>
        </p:nvSpPr>
        <p:spPr>
          <a:xfrm flipH="1">
            <a:off x="8271704" y="3961526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n=17</a:t>
            </a:r>
          </a:p>
        </p:txBody>
      </p:sp>
      <p:sp>
        <p:nvSpPr>
          <p:cNvPr id="16" name="Szövegdoboz 15"/>
          <p:cNvSpPr txBox="1"/>
          <p:nvPr/>
        </p:nvSpPr>
        <p:spPr>
          <a:xfrm flipH="1">
            <a:off x="8271704" y="4526541"/>
            <a:ext cx="87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n=6</a:t>
            </a:r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Nemi eloszlás</a:t>
            </a:r>
          </a:p>
        </p:txBody>
      </p:sp>
    </p:spTree>
    <p:extLst>
      <p:ext uri="{BB962C8B-B14F-4D97-AF65-F5344CB8AC3E}">
        <p14:creationId xmlns:p14="http://schemas.microsoft.com/office/powerpoint/2010/main" val="283895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6816"/>
              </p:ext>
            </p:extLst>
          </p:nvPr>
        </p:nvGraphicFramePr>
        <p:xfrm>
          <a:off x="628650" y="1836738"/>
          <a:ext cx="7886700" cy="38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>
            <a:extLst>
              <a:ext uri="{FF2B5EF4-FFF2-40B4-BE49-F238E27FC236}">
                <a16:creationId xmlns:a16="http://schemas.microsoft.com/office/drawing/2014/main" id="{6FE2721E-B674-4E90-9A2B-364B570D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995601" cy="735651"/>
          </a:xfrm>
        </p:spPr>
        <p:txBody>
          <a:bodyPr/>
          <a:lstStyle/>
          <a:p>
            <a:r>
              <a:rPr lang="hu-HU" sz="3200" dirty="0"/>
              <a:t>Családi állapot</a:t>
            </a:r>
          </a:p>
        </p:txBody>
      </p:sp>
      <p:sp>
        <p:nvSpPr>
          <p:cNvPr id="8" name="Szövegdoboz 7"/>
          <p:cNvSpPr txBox="1"/>
          <p:nvPr/>
        </p:nvSpPr>
        <p:spPr>
          <a:xfrm flipH="1">
            <a:off x="8169309" y="113849"/>
            <a:ext cx="892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N=216</a:t>
            </a:r>
          </a:p>
        </p:txBody>
      </p:sp>
      <p:sp>
        <p:nvSpPr>
          <p:cNvPr id="9" name="Cím 3">
            <a:extLst>
              <a:ext uri="{FF2B5EF4-FFF2-40B4-BE49-F238E27FC236}">
                <a16:creationId xmlns:a16="http://schemas.microsoft.com/office/drawing/2014/main" id="{C08262A6-962A-4346-AAE0-AB04707D12D0}"/>
              </a:ext>
            </a:extLst>
          </p:cNvPr>
          <p:cNvSpPr txBox="1">
            <a:spLocks/>
          </p:cNvSpPr>
          <p:nvPr/>
        </p:nvSpPr>
        <p:spPr>
          <a:xfrm>
            <a:off x="628650" y="1100777"/>
            <a:ext cx="7008097" cy="489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E35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it-IT" sz="1600" i="1" dirty="0"/>
              <a:t>Mi a jelenlegi családi állapotod?</a:t>
            </a:r>
            <a:r>
              <a:rPr lang="hu-HU" sz="1600" i="1" dirty="0"/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792253723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yéni tervezés">
  <a:themeElements>
    <a:clrScheme name="ERIFA_AR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5C6D"/>
      </a:accent1>
      <a:accent2>
        <a:srgbClr val="0E3543"/>
      </a:accent2>
      <a:accent3>
        <a:srgbClr val="5195A4"/>
      </a:accent3>
      <a:accent4>
        <a:srgbClr val="40C3D6"/>
      </a:accent4>
      <a:accent5>
        <a:srgbClr val="9E1F63"/>
      </a:accent5>
      <a:accent6>
        <a:srgbClr val="7F3F98"/>
      </a:accent6>
      <a:hlink>
        <a:srgbClr val="8DC645"/>
      </a:hlink>
      <a:folHlink>
        <a:srgbClr val="FFC8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17819</TotalTime>
  <Words>2472</Words>
  <Application>Microsoft Office PowerPoint</Application>
  <PresentationFormat>Diavetítés a képernyőre (4:3 oldalarány)</PresentationFormat>
  <Paragraphs>411</Paragraphs>
  <Slides>61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61</vt:i4>
      </vt:variant>
    </vt:vector>
  </HeadingPairs>
  <TitlesOfParts>
    <vt:vector size="67" baseType="lpstr">
      <vt:lpstr>Arial</vt:lpstr>
      <vt:lpstr>Calibri</vt:lpstr>
      <vt:lpstr>Century Gothic</vt:lpstr>
      <vt:lpstr>Egyéni tervezés</vt:lpstr>
      <vt:lpstr>1_Egyéni tervezés</vt:lpstr>
      <vt:lpstr>2_Egyéni tervezés</vt:lpstr>
      <vt:lpstr>SZEGVÁR ÉS TÉRSÉGE IFJÚSÁGI FELMÉRÉS MELLÉKLET</vt:lpstr>
      <vt:lpstr>Módszertan</vt:lpstr>
      <vt:lpstr>A vizsgált minta</vt:lpstr>
      <vt:lpstr>A kérdőívet kitöltők száma</vt:lpstr>
      <vt:lpstr>Lakóhely</vt:lpstr>
      <vt:lpstr>PowerPoint-bemutató</vt:lpstr>
      <vt:lpstr>Nemi eloszlás</vt:lpstr>
      <vt:lpstr>Nemi eloszlás</vt:lpstr>
      <vt:lpstr>Családi állapot</vt:lpstr>
      <vt:lpstr>Családi állapot</vt:lpstr>
      <vt:lpstr>Iskolai végzettség</vt:lpstr>
      <vt:lpstr>Iskolai végzettség</vt:lpstr>
      <vt:lpstr>Tevékenység</vt:lpstr>
      <vt:lpstr>Tevékenység</vt:lpstr>
      <vt:lpstr>Szabadidőeltöltés</vt:lpstr>
      <vt:lpstr>Szabadidő hétköznap</vt:lpstr>
      <vt:lpstr>Hétköznapi és hétvégi szabadidő</vt:lpstr>
      <vt:lpstr>Szabadidő eltöltés helye - település</vt:lpstr>
      <vt:lpstr>Szabadidő eltöltés helye</vt:lpstr>
      <vt:lpstr>Szabadidő eltöltés helye hétköznap</vt:lpstr>
      <vt:lpstr>Szabadidő eltöltés helye - hétvégén</vt:lpstr>
      <vt:lpstr>Szabadidős tevékenység  </vt:lpstr>
      <vt:lpstr>Szabadidős tevékenység I.  </vt:lpstr>
      <vt:lpstr>Szabadidős tevékenység II.  </vt:lpstr>
      <vt:lpstr>A fiatalok általában személyesen találkoznak a barátaikkal, baráti társaságaival a szabadidejükben</vt:lpstr>
      <vt:lpstr>Lakóhelyhez közeli hely</vt:lpstr>
      <vt:lpstr>Településsel kapcsolatos elégedettség és a település jellemzői</vt:lpstr>
      <vt:lpstr>SZEGVÁR</vt:lpstr>
      <vt:lpstr>ÁRPÁDHALOM</vt:lpstr>
      <vt:lpstr>NAGYMÁGOCS</vt:lpstr>
      <vt:lpstr>DEREKEGYHÁZ</vt:lpstr>
      <vt:lpstr>SZÉKKUTAS</vt:lpstr>
      <vt:lpstr>Közösségi részvétel, települési értékek, önszerveződés</vt:lpstr>
      <vt:lpstr>Saját aktivitás</vt:lpstr>
      <vt:lpstr>Saját aktivitás</vt:lpstr>
      <vt:lpstr>Fiatalok aktivitása</vt:lpstr>
      <vt:lpstr>Közös élmények, összhang</vt:lpstr>
      <vt:lpstr>Közös élmények, összhang</vt:lpstr>
      <vt:lpstr>Kedvelt tevékenység végzése</vt:lpstr>
      <vt:lpstr>Közösségi tevékenységekben való részvétel előnye</vt:lpstr>
      <vt:lpstr>Közösségi programokkal kapcsolatos állítások értékelése</vt:lpstr>
      <vt:lpstr>Fiatalok számára nyújtott szolgáltatások és programok ismertsége, hiányzó szolgáltatások és lehetőségek, igények felmérése</vt:lpstr>
      <vt:lpstr>Közösségi program szervezésének felelőse</vt:lpstr>
      <vt:lpstr>Közösségi program szervezésének felelőse</vt:lpstr>
      <vt:lpstr>Közösségi események szükségessége </vt:lpstr>
      <vt:lpstr>PowerPoint-bemutató</vt:lpstr>
      <vt:lpstr>Térségi közös programok</vt:lpstr>
      <vt:lpstr>PowerPoint-bemutató</vt:lpstr>
      <vt:lpstr>Közös programötletek</vt:lpstr>
      <vt:lpstr>Térségi közös programok szükségtelensége</vt:lpstr>
      <vt:lpstr>Véleménykinyilvánítás</vt:lpstr>
      <vt:lpstr>Települési ifjúság önképe, jövőképe</vt:lpstr>
      <vt:lpstr>Térségi fiatalok tulajdonságai </vt:lpstr>
      <vt:lpstr>A fiatalok tulajdonságai </vt:lpstr>
      <vt:lpstr>Jövő – 5 év múlva</vt:lpstr>
      <vt:lpstr>Jövő – 10 év múlva</vt:lpstr>
      <vt:lpstr>Letelepedés</vt:lpstr>
      <vt:lpstr>Biztos megélhetés</vt:lpstr>
      <vt:lpstr>Biztos megélhetés</vt:lpstr>
      <vt:lpstr>A térségi fiatalok problémái </vt:lpstr>
      <vt:lpstr>A fiatalok problémái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Imre</dc:creator>
  <cp:lastModifiedBy>Gondi-Bokányi Zita</cp:lastModifiedBy>
  <cp:revision>269</cp:revision>
  <dcterms:created xsi:type="dcterms:W3CDTF">2019-12-05T07:57:34Z</dcterms:created>
  <dcterms:modified xsi:type="dcterms:W3CDTF">2021-12-20T20:35:22Z</dcterms:modified>
</cp:coreProperties>
</file>